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62"/>
  </p:notesMasterIdLst>
  <p:handoutMasterIdLst>
    <p:handoutMasterId r:id="rId63"/>
  </p:handoutMasterIdLst>
  <p:sldIdLst>
    <p:sldId id="319" r:id="rId2"/>
    <p:sldId id="320" r:id="rId3"/>
    <p:sldId id="321" r:id="rId4"/>
    <p:sldId id="322" r:id="rId5"/>
    <p:sldId id="323" r:id="rId6"/>
    <p:sldId id="379" r:id="rId7"/>
    <p:sldId id="324" r:id="rId8"/>
    <p:sldId id="326" r:id="rId9"/>
    <p:sldId id="327" r:id="rId10"/>
    <p:sldId id="328" r:id="rId11"/>
    <p:sldId id="329" r:id="rId12"/>
    <p:sldId id="381"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9" r:id="rId41"/>
    <p:sldId id="360" r:id="rId42"/>
    <p:sldId id="361" r:id="rId43"/>
    <p:sldId id="362" r:id="rId44"/>
    <p:sldId id="364" r:id="rId45"/>
    <p:sldId id="363" r:id="rId46"/>
    <p:sldId id="365" r:id="rId47"/>
    <p:sldId id="366" r:id="rId48"/>
    <p:sldId id="367" r:id="rId49"/>
    <p:sldId id="368" r:id="rId50"/>
    <p:sldId id="369" r:id="rId51"/>
    <p:sldId id="370" r:id="rId52"/>
    <p:sldId id="380" r:id="rId53"/>
    <p:sldId id="371" r:id="rId54"/>
    <p:sldId id="372" r:id="rId55"/>
    <p:sldId id="373" r:id="rId56"/>
    <p:sldId id="374" r:id="rId57"/>
    <p:sldId id="375" r:id="rId58"/>
    <p:sldId id="376" r:id="rId59"/>
    <p:sldId id="377" r:id="rId60"/>
    <p:sldId id="378" r:id="rId6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9" autoAdjust="0"/>
    <p:restoredTop sz="93522" autoAdjust="0"/>
  </p:normalViewPr>
  <p:slideViewPr>
    <p:cSldViewPr>
      <p:cViewPr varScale="1">
        <p:scale>
          <a:sx n="81" d="100"/>
          <a:sy n="81" d="100"/>
        </p:scale>
        <p:origin x="109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10/8/2017</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10/8/2017</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450850" indent="-450850">
              <a:buClr>
                <a:srgbClr val="8A288F"/>
              </a:buClr>
              <a:buSzPct val="100000"/>
              <a:defRPr sz="2600"/>
            </a:lvl1pPr>
            <a:lvl2pPr marL="914400" indent="-457200">
              <a:buClr>
                <a:srgbClr val="8A288F"/>
              </a:buClr>
              <a:defRPr/>
            </a:lvl2pPr>
            <a:lvl3pPr marL="1371600" indent="-457200">
              <a:buClr>
                <a:srgbClr val="8A288F"/>
              </a:buClr>
              <a:buFont typeface="Wingdings" pitchFamily="2" charset="2"/>
              <a:buChar char="§"/>
              <a:defRPr sz="2200"/>
            </a:lvl3pPr>
            <a:lvl4pPr marL="1828800" indent="-457200">
              <a:buClr>
                <a:srgbClr val="8A288F"/>
              </a:buClr>
              <a:buFont typeface="Courier New" pitchFamily="49" charset="0"/>
              <a:buChar char="o"/>
              <a:defRPr/>
            </a:lvl4pPr>
            <a:lvl5pPr marL="2286000" indent="-457200">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lvl1pPr marL="457200" indent="-457200">
              <a:defRPr/>
            </a:lvl1pPr>
          </a:lstStyle>
          <a:p>
            <a:pPr lvl="0"/>
            <a:r>
              <a:rPr lang="en-US" noProof="0" dirty="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0" y="2819400"/>
            <a:ext cx="3009900" cy="914400"/>
          </a:xfrm>
        </p:spPr>
        <p:txBody>
          <a:bodyPr/>
          <a:lstStyle>
            <a:lvl1pPr marL="457200" indent="-457200">
              <a:defRPr/>
            </a:lvl1pPr>
            <a:lvl2pPr marL="914400" indent="-457200">
              <a:defRPr/>
            </a:lvl2pPr>
            <a:lvl3pPr marL="1371600" indent="-457200">
              <a:defRPr/>
            </a:lvl3pPr>
            <a:lvl4pPr marL="1828800" indent="-45720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Content Placeholder 2"/>
          <p:cNvSpPr txBox="1">
            <a:spLocks/>
          </p:cNvSpPr>
          <p:nvPr userDrawn="1"/>
        </p:nvSpPr>
        <p:spPr>
          <a:xfrm>
            <a:off x="1600200" y="6356450"/>
            <a:ext cx="6694740" cy="430331"/>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a:t>
            </a:r>
            <a:r>
              <a:rPr lang="en-US" sz="1200" dirty="0" err="1" smtClean="0">
                <a:solidFill>
                  <a:schemeClr val="bg1"/>
                </a:solidFill>
              </a:rPr>
              <a:t>Cengage</a:t>
            </a:r>
            <a:r>
              <a:rPr lang="en-US" sz="1200" dirty="0" smtClean="0">
                <a:solidFill>
                  <a:schemeClr val="bg1"/>
                </a:solidFill>
              </a:rPr>
              <a:t> Learning®. May not be scanned, copied or duplicated, or posted to a publicly accessible website, in whole or in part.</a:t>
            </a:r>
            <a:endParaRPr lang="en-US" sz="1200" dirty="0">
              <a:solidFill>
                <a:schemeClr val="bg1"/>
              </a:solidFill>
            </a:endParaRPr>
          </a:p>
        </p:txBody>
      </p:sp>
      <p:sp>
        <p:nvSpPr>
          <p:cNvPr id="18" name="Slide Number Placeholder 5"/>
          <p:cNvSpPr txBox="1">
            <a:spLocks/>
          </p:cNvSpPr>
          <p:nvPr userDrawn="1"/>
        </p:nvSpPr>
        <p:spPr>
          <a:xfrm>
            <a:off x="8229600" y="6248400"/>
            <a:ext cx="914400" cy="6096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7-</a:t>
            </a:r>
            <a:fld id="{6F94BB01-2447-4377-8194-F82F4D072C18}"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77962" y="2743200"/>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lide Number Placeholder 5"/>
          <p:cNvSpPr txBox="1">
            <a:spLocks/>
          </p:cNvSpPr>
          <p:nvPr userDrawn="1"/>
        </p:nvSpPr>
        <p:spPr>
          <a:xfrm>
            <a:off x="8229600" y="6248400"/>
            <a:ext cx="914400" cy="6096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7-</a:t>
            </a:r>
            <a:fld id="{6F94BB01-2447-4377-8194-F82F4D072C18}"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ontent Placeholder 2"/>
          <p:cNvSpPr txBox="1">
            <a:spLocks/>
          </p:cNvSpPr>
          <p:nvPr userDrawn="1"/>
        </p:nvSpPr>
        <p:spPr>
          <a:xfrm>
            <a:off x="1600200" y="6356450"/>
            <a:ext cx="6694740" cy="430331"/>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a:t>
            </a:r>
            <a:r>
              <a:rPr lang="en-US" sz="1200" dirty="0" err="1" smtClean="0">
                <a:solidFill>
                  <a:schemeClr val="bg1"/>
                </a:solidFill>
              </a:rPr>
              <a:t>Cengage</a:t>
            </a:r>
            <a:r>
              <a:rPr lang="en-US" sz="1200" dirty="0" smtClean="0">
                <a:solidFill>
                  <a:schemeClr val="bg1"/>
                </a:solidFill>
              </a:rPr>
              <a:t> Learning®. May not be scanned, copied or duplicated, or posted to a publicly accessible website, in whole or in part.</a:t>
            </a:r>
            <a:endParaRPr lang="en-US" sz="1200" dirty="0">
              <a:solidFill>
                <a:schemeClr val="bg1"/>
              </a:solidFill>
            </a:endParaRPr>
          </a:p>
        </p:txBody>
      </p:sp>
    </p:spTree>
    <p:extLst>
      <p:ext uri="{BB962C8B-B14F-4D97-AF65-F5344CB8AC3E}">
        <p14:creationId xmlns:p14="http://schemas.microsoft.com/office/powerpoint/2010/main" val="4047732371"/>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userDrawn="1"/>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50"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userDrawn="1"/>
        </p:nvSpPr>
        <p:spPr>
          <a:xfrm>
            <a:off x="1600200" y="6356450"/>
            <a:ext cx="6694740" cy="430331"/>
          </a:xfrm>
          <a:prstGeom prst="rect">
            <a:avLst/>
          </a:prstGeom>
        </p:spPr>
        <p:txBody>
          <a:bodyPr/>
          <a:lstStyle>
            <a:lvl1pPr marL="457200" indent="-4572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a:t>
            </a:r>
            <a:r>
              <a:rPr lang="en-US" sz="1200" dirty="0" err="1" smtClean="0">
                <a:solidFill>
                  <a:schemeClr val="bg1"/>
                </a:solidFill>
              </a:rPr>
              <a:t>Cengage</a:t>
            </a:r>
            <a:r>
              <a:rPr lang="en-US" sz="1200" dirty="0" smtClean="0">
                <a:solidFill>
                  <a:schemeClr val="bg1"/>
                </a:solidFill>
              </a:rPr>
              <a:t> Learning®. May not be scanned, copied or duplicated, or posted to a publicly accessible website, in whole or in part.</a:t>
            </a:r>
            <a:endParaRPr lang="en-US" sz="1200" dirty="0">
              <a:solidFill>
                <a:schemeClr val="bg1"/>
              </a:solidFill>
            </a:endParaRPr>
          </a:p>
        </p:txBody>
      </p:sp>
      <p:sp>
        <p:nvSpPr>
          <p:cNvPr id="12" name="Slide Number Placeholder 5"/>
          <p:cNvSpPr txBox="1">
            <a:spLocks/>
          </p:cNvSpPr>
          <p:nvPr userDrawn="1"/>
        </p:nvSpPr>
        <p:spPr>
          <a:xfrm>
            <a:off x="8229600" y="6248400"/>
            <a:ext cx="914400" cy="6096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7-</a:t>
            </a:r>
            <a:fld id="{6F94BB01-2447-4377-8194-F82F4D072C18}"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57200" indent="-457200"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1600" indent="-457200"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86000" indent="-457200"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1026"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5" y="1483056"/>
            <a:ext cx="3601085" cy="4688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810000" y="1838775"/>
            <a:ext cx="5271516" cy="4104825"/>
          </a:xfrm>
        </p:spPr>
        <p:txBody>
          <a:bodyPr anchor="ctr"/>
          <a:lstStyle/>
          <a:p>
            <a:pPr algn="ctr"/>
            <a:r>
              <a:rPr lang="en-US" b="1" dirty="0" smtClean="0"/>
              <a:t>Module 7</a:t>
            </a:r>
          </a:p>
          <a:p>
            <a:pPr algn="ctr"/>
            <a:r>
              <a:rPr lang="en-US" b="1" dirty="0" smtClean="0"/>
              <a:t>Input </a:t>
            </a:r>
            <a:r>
              <a:rPr lang="en-US" b="1" dirty="0"/>
              <a:t>and </a:t>
            </a:r>
            <a:r>
              <a:rPr lang="en-US" b="1" dirty="0" smtClean="0"/>
              <a:t>Output: </a:t>
            </a:r>
            <a:r>
              <a:rPr lang="en-US" sz="4000" dirty="0" smtClean="0"/>
              <a:t>Extending Capabilities of Computers and Mobile Devices</a:t>
            </a:r>
            <a:endParaRPr lang="en-US" sz="4000" dirty="0"/>
          </a:p>
        </p:txBody>
      </p:sp>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6"/>
          </p:nvPr>
        </p:nvSpPr>
        <p:spPr>
          <a:xfrm>
            <a:off x="1600200" y="6356450"/>
            <a:ext cx="6694740" cy="430331"/>
          </a:xfrm>
        </p:spPr>
        <p:txBody>
          <a:bodyPr/>
          <a:lstStyle/>
          <a:p>
            <a:pPr marL="0" indent="0"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36932559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829761"/>
          </a:xfrm>
        </p:spPr>
        <p:txBody>
          <a:bodyPr/>
          <a:lstStyle/>
          <a:p>
            <a:r>
              <a:rPr lang="en-US" dirty="0" smtClean="0"/>
              <a:t>Pointing Devices (1 of 3)</a:t>
            </a:r>
            <a:endParaRPr lang="en-US" dirty="0"/>
          </a:p>
        </p:txBody>
      </p:sp>
      <p:sp>
        <p:nvSpPr>
          <p:cNvPr id="3" name="Content Placeholder 2"/>
          <p:cNvSpPr>
            <a:spLocks noGrp="1"/>
          </p:cNvSpPr>
          <p:nvPr>
            <p:ph sz="quarter" idx="11"/>
          </p:nvPr>
        </p:nvSpPr>
        <p:spPr>
          <a:xfrm>
            <a:off x="304800" y="1099306"/>
            <a:ext cx="8610600" cy="2024894"/>
          </a:xfrm>
        </p:spPr>
        <p:txBody>
          <a:bodyPr/>
          <a:lstStyle/>
          <a:p>
            <a:r>
              <a:rPr lang="en-US" sz="2400" dirty="0"/>
              <a:t>A </a:t>
            </a:r>
            <a:r>
              <a:rPr lang="en-US" sz="2400" b="1" dirty="0"/>
              <a:t>pointer</a:t>
            </a:r>
            <a:r>
              <a:rPr lang="en-US" sz="2400" dirty="0"/>
              <a:t> is a small symbol on the screen whose location and shape change as a user moves a pointing </a:t>
            </a:r>
            <a:r>
              <a:rPr lang="en-US" sz="2400" dirty="0" smtClean="0"/>
              <a:t>device</a:t>
            </a:r>
          </a:p>
          <a:p>
            <a:r>
              <a:rPr lang="en-US" sz="2400" dirty="0"/>
              <a:t>A </a:t>
            </a:r>
            <a:r>
              <a:rPr lang="en-US" sz="2400" b="1" dirty="0"/>
              <a:t>mouse</a:t>
            </a:r>
            <a:r>
              <a:rPr lang="en-US" sz="2400" dirty="0"/>
              <a:t> is a pointing device that fits under the palm of your hand comfortably</a:t>
            </a:r>
          </a:p>
          <a:p>
            <a:pPr lvl="1"/>
            <a:r>
              <a:rPr lang="en-US" sz="2200" dirty="0"/>
              <a:t>Optical mouse, laser mouse, and touch </a:t>
            </a:r>
            <a:r>
              <a:rPr lang="en-US" sz="2200" dirty="0" smtClean="0"/>
              <a:t>mouse</a:t>
            </a:r>
            <a:endParaRPr lang="en-US" sz="2200" dirty="0"/>
          </a:p>
        </p:txBody>
      </p:sp>
      <p:pic>
        <p:nvPicPr>
          <p:cNvPr id="7" name="Picture 2" descr="An illustration shows a photo of an optical mouse and a touch mouse. A callout reading, “wheel button,” points toward the scroll wheel at the center of the optical mouse. The left and right buttons on either side of the scroll button, and the thumb buttons on the side of the optical mouse are labeled.&#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237721" y="3448050"/>
            <a:ext cx="60864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479473"/>
            <a:ext cx="8763000" cy="692727"/>
          </a:xfrm>
        </p:spPr>
        <p:txBody>
          <a:bodyPr/>
          <a:lstStyle/>
          <a:p>
            <a:r>
              <a:rPr lang="en-US" sz="2200" b="1" dirty="0" smtClean="0"/>
              <a:t>Figure 7-5 </a:t>
            </a:r>
            <a:r>
              <a:rPr lang="en-US" sz="2200" dirty="0" smtClean="0"/>
              <a:t>An optical mouse has buttons. A touch mouse often has no buttons</a:t>
            </a:r>
          </a:p>
        </p:txBody>
      </p:sp>
    </p:spTree>
    <p:extLst>
      <p:ext uri="{BB962C8B-B14F-4D97-AF65-F5344CB8AC3E}">
        <p14:creationId xmlns:p14="http://schemas.microsoft.com/office/powerpoint/2010/main" val="386864541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32638" cy="1004011"/>
          </a:xfrm>
        </p:spPr>
        <p:txBody>
          <a:bodyPr/>
          <a:lstStyle/>
          <a:p>
            <a:r>
              <a:rPr lang="en-US" dirty="0"/>
              <a:t>Pointing </a:t>
            </a:r>
            <a:r>
              <a:rPr lang="en-US" dirty="0" smtClean="0"/>
              <a:t>Devices (2 of 3)</a:t>
            </a:r>
            <a:endParaRPr lang="en-US" dirty="0"/>
          </a:p>
        </p:txBody>
      </p:sp>
      <p:sp>
        <p:nvSpPr>
          <p:cNvPr id="3" name="Content Placeholder 2"/>
          <p:cNvSpPr>
            <a:spLocks noGrp="1"/>
          </p:cNvSpPr>
          <p:nvPr>
            <p:ph sz="quarter" idx="11"/>
          </p:nvPr>
        </p:nvSpPr>
        <p:spPr>
          <a:xfrm>
            <a:off x="533400" y="1143000"/>
            <a:ext cx="8458200" cy="1295400"/>
          </a:xfrm>
        </p:spPr>
        <p:txBody>
          <a:bodyPr/>
          <a:lstStyle/>
          <a:p>
            <a:r>
              <a:rPr lang="en-US" dirty="0" smtClean="0"/>
              <a:t>Touchpad</a:t>
            </a:r>
          </a:p>
          <a:p>
            <a:pPr lvl="1"/>
            <a:r>
              <a:rPr lang="en-US" dirty="0" smtClean="0"/>
              <a:t>A </a:t>
            </a:r>
            <a:r>
              <a:rPr lang="en-US" b="1" dirty="0"/>
              <a:t>touchpad</a:t>
            </a:r>
            <a:r>
              <a:rPr lang="en-US" dirty="0"/>
              <a:t> is a small, flat, rectangular pointing device that is sensitive to pressure and </a:t>
            </a:r>
            <a:r>
              <a:rPr lang="en-US" dirty="0" smtClean="0"/>
              <a:t>motion</a:t>
            </a:r>
          </a:p>
        </p:txBody>
      </p:sp>
      <p:pic>
        <p:nvPicPr>
          <p:cNvPr id="8" name="Picture 2"/>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295835" y="2930569"/>
            <a:ext cx="4866965" cy="2845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659448"/>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32638" cy="1004011"/>
          </a:xfrm>
        </p:spPr>
        <p:txBody>
          <a:bodyPr/>
          <a:lstStyle/>
          <a:p>
            <a:r>
              <a:rPr lang="en-US" dirty="0"/>
              <a:t>Pointing </a:t>
            </a:r>
            <a:r>
              <a:rPr lang="en-US" dirty="0" smtClean="0"/>
              <a:t>Devices (3 of 3)</a:t>
            </a:r>
            <a:endParaRPr lang="en-US" dirty="0"/>
          </a:p>
        </p:txBody>
      </p:sp>
      <p:sp>
        <p:nvSpPr>
          <p:cNvPr id="3" name="Content Placeholder 2"/>
          <p:cNvSpPr>
            <a:spLocks noGrp="1"/>
          </p:cNvSpPr>
          <p:nvPr>
            <p:ph sz="quarter" idx="11"/>
          </p:nvPr>
        </p:nvSpPr>
        <p:spPr>
          <a:xfrm>
            <a:off x="533400" y="1143000"/>
            <a:ext cx="8458200" cy="1295400"/>
          </a:xfrm>
        </p:spPr>
        <p:txBody>
          <a:bodyPr/>
          <a:lstStyle/>
          <a:p>
            <a:r>
              <a:rPr lang="en-US" dirty="0"/>
              <a:t>Trackball</a:t>
            </a:r>
          </a:p>
          <a:p>
            <a:pPr lvl="1"/>
            <a:r>
              <a:rPr lang="en-US" dirty="0"/>
              <a:t>A </a:t>
            </a:r>
            <a:r>
              <a:rPr lang="en-US" b="1" dirty="0"/>
              <a:t>trackball</a:t>
            </a:r>
            <a:r>
              <a:rPr lang="en-US" dirty="0"/>
              <a:t> is a stationary pointing device with a ball on its top or side</a:t>
            </a:r>
          </a:p>
        </p:txBody>
      </p:sp>
      <p:pic>
        <p:nvPicPr>
          <p:cNvPr id="8" name="Picture 2" descr="A photo shows a hand operating the trackball of a mouse."/>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286000" y="3048000"/>
            <a:ext cx="4155776" cy="221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0450199"/>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Touch Screens</a:t>
            </a:r>
          </a:p>
        </p:txBody>
      </p:sp>
      <p:sp>
        <p:nvSpPr>
          <p:cNvPr id="5" name="Content Placeholder 4"/>
          <p:cNvSpPr>
            <a:spLocks noGrp="1"/>
          </p:cNvSpPr>
          <p:nvPr>
            <p:ph sz="quarter" idx="11"/>
          </p:nvPr>
        </p:nvSpPr>
        <p:spPr>
          <a:xfrm>
            <a:off x="457200" y="1447800"/>
            <a:ext cx="8382000" cy="533400"/>
          </a:xfrm>
        </p:spPr>
        <p:txBody>
          <a:bodyPr/>
          <a:lstStyle/>
          <a:p>
            <a:r>
              <a:rPr lang="en-US" dirty="0"/>
              <a:t>A </a:t>
            </a:r>
            <a:r>
              <a:rPr lang="en-US" b="1" dirty="0"/>
              <a:t>touch screen</a:t>
            </a:r>
            <a:r>
              <a:rPr lang="en-US" dirty="0"/>
              <a:t> is a touch-sensitive </a:t>
            </a:r>
            <a:r>
              <a:rPr lang="en-US" dirty="0" smtClean="0"/>
              <a:t>display</a:t>
            </a:r>
            <a:endParaRPr lang="en-US" dirty="0"/>
          </a:p>
        </p:txBody>
      </p:sp>
      <p:pic>
        <p:nvPicPr>
          <p:cNvPr id="7" name="Picture 2" descr="A photo shows two portable media players. A callout reading, “touch-sensitive pads” points toward the touchpads of both the media players.&#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787351" y="2290801"/>
            <a:ext cx="5235922" cy="273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157978"/>
            <a:ext cx="8534400" cy="1014222"/>
          </a:xfrm>
        </p:spPr>
        <p:txBody>
          <a:bodyPr/>
          <a:lstStyle/>
          <a:p>
            <a:r>
              <a:rPr lang="en-US" sz="2200" b="1" dirty="0" smtClean="0"/>
              <a:t>Figure 7-8 </a:t>
            </a:r>
            <a:r>
              <a:rPr lang="en-US" sz="2200" dirty="0" smtClean="0"/>
              <a:t>You use your thumb or finger to rotate or press buttons on a touch-sensitive pad, which commonly is found on portable media players.</a:t>
            </a:r>
          </a:p>
        </p:txBody>
      </p:sp>
    </p:spTree>
    <p:extLst>
      <p:ext uri="{BB962C8B-B14F-4D97-AF65-F5344CB8AC3E}">
        <p14:creationId xmlns:p14="http://schemas.microsoft.com/office/powerpoint/2010/main" val="423309436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04800"/>
            <a:ext cx="8032638" cy="1004011"/>
          </a:xfrm>
        </p:spPr>
        <p:txBody>
          <a:bodyPr/>
          <a:lstStyle/>
          <a:p>
            <a:r>
              <a:rPr lang="en-US" dirty="0"/>
              <a:t>Pen Input </a:t>
            </a:r>
            <a:r>
              <a:rPr lang="en-US" dirty="0" smtClean="0"/>
              <a:t>(1 </a:t>
            </a:r>
            <a:r>
              <a:rPr lang="en-US" dirty="0"/>
              <a:t>of 2)</a:t>
            </a:r>
          </a:p>
        </p:txBody>
      </p:sp>
      <p:sp>
        <p:nvSpPr>
          <p:cNvPr id="5" name="Content Placeholder 4"/>
          <p:cNvSpPr>
            <a:spLocks noGrp="1"/>
          </p:cNvSpPr>
          <p:nvPr>
            <p:ph sz="quarter" idx="11"/>
          </p:nvPr>
        </p:nvSpPr>
        <p:spPr>
          <a:xfrm>
            <a:off x="457200" y="1447800"/>
            <a:ext cx="8458200" cy="914400"/>
          </a:xfrm>
        </p:spPr>
        <p:txBody>
          <a:bodyPr/>
          <a:lstStyle/>
          <a:p>
            <a:r>
              <a:rPr lang="en-US" dirty="0"/>
              <a:t>With </a:t>
            </a:r>
            <a:r>
              <a:rPr lang="en-US" b="1" dirty="0"/>
              <a:t>pen input</a:t>
            </a:r>
            <a:r>
              <a:rPr lang="en-US" dirty="0"/>
              <a:t>, you touch a </a:t>
            </a:r>
            <a:r>
              <a:rPr lang="en-US" b="1" dirty="0"/>
              <a:t>stylus</a:t>
            </a:r>
            <a:r>
              <a:rPr lang="en-US" dirty="0"/>
              <a:t> or </a:t>
            </a:r>
            <a:r>
              <a:rPr lang="en-US" b="1" dirty="0"/>
              <a:t>digital pen </a:t>
            </a:r>
            <a:r>
              <a:rPr lang="en-US" dirty="0"/>
              <a:t>on a flat surface to write, draw, or make </a:t>
            </a:r>
            <a:r>
              <a:rPr lang="en-US" dirty="0" smtClean="0"/>
              <a:t>selections</a:t>
            </a:r>
            <a:endParaRPr lang="en-US" dirty="0"/>
          </a:p>
        </p:txBody>
      </p:sp>
      <p:pic>
        <p:nvPicPr>
          <p:cNvPr id="7" name="Picture 2" descr="An illustration shows three photos. The first photo shows a stylus next to a smartphone; the second photo shows stylus writing on a tablet screen; and the third photo shows a person using a stylus to sign on a signature capture pad of a machine.&#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040130" y="2557938"/>
            <a:ext cx="7292340" cy="2399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181600"/>
            <a:ext cx="8534400" cy="990600"/>
          </a:xfrm>
        </p:spPr>
        <p:txBody>
          <a:bodyPr/>
          <a:lstStyle/>
          <a:p>
            <a:r>
              <a:rPr lang="en-US" sz="2200" b="1" dirty="0"/>
              <a:t>Figure 7-9 </a:t>
            </a:r>
            <a:r>
              <a:rPr lang="en-US" sz="2200" dirty="0"/>
              <a:t>You use a stylus to write, draw, or make selections on a touch screen that supports pen input</a:t>
            </a:r>
            <a:r>
              <a:rPr lang="en-US" sz="2200" dirty="0" smtClean="0"/>
              <a:t>.</a:t>
            </a:r>
          </a:p>
        </p:txBody>
      </p:sp>
    </p:spTree>
    <p:extLst>
      <p:ext uri="{BB962C8B-B14F-4D97-AF65-F5344CB8AC3E}">
        <p14:creationId xmlns:p14="http://schemas.microsoft.com/office/powerpoint/2010/main" val="14349713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1004011"/>
          </a:xfrm>
        </p:spPr>
        <p:txBody>
          <a:bodyPr/>
          <a:lstStyle/>
          <a:p>
            <a:r>
              <a:rPr lang="en-US" dirty="0"/>
              <a:t>Pen Input </a:t>
            </a:r>
            <a:r>
              <a:rPr lang="en-US" dirty="0" smtClean="0"/>
              <a:t>(2 </a:t>
            </a:r>
            <a:r>
              <a:rPr lang="en-US" dirty="0"/>
              <a:t>of 2)</a:t>
            </a:r>
          </a:p>
        </p:txBody>
      </p:sp>
      <p:sp>
        <p:nvSpPr>
          <p:cNvPr id="5" name="Content Placeholder 4"/>
          <p:cNvSpPr>
            <a:spLocks noGrp="1"/>
          </p:cNvSpPr>
          <p:nvPr>
            <p:ph sz="quarter" idx="11"/>
          </p:nvPr>
        </p:nvSpPr>
        <p:spPr>
          <a:xfrm>
            <a:off x="381000" y="1219200"/>
            <a:ext cx="8610600" cy="1676400"/>
          </a:xfrm>
        </p:spPr>
        <p:txBody>
          <a:bodyPr/>
          <a:lstStyle/>
          <a:p>
            <a:r>
              <a:rPr lang="en-US" dirty="0"/>
              <a:t>A </a:t>
            </a:r>
            <a:r>
              <a:rPr lang="en-US" b="1" dirty="0"/>
              <a:t>graphics tablet</a:t>
            </a:r>
            <a:r>
              <a:rPr lang="en-US" dirty="0"/>
              <a:t>, also called a digitizer, is an electronic plastic board that detects and converts movements of a style or digital pen into signals that are sent to the computer</a:t>
            </a:r>
          </a:p>
        </p:txBody>
      </p:sp>
      <p:pic>
        <p:nvPicPr>
          <p:cNvPr id="8" name="Picture 2" descr="A photo shows a man sitting in front of two desktop computers using a pen on a graphic tablet. He has his other hand placed on the keyboard of one of the computers.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440023" y="3048000"/>
            <a:ext cx="3663878" cy="239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486400"/>
            <a:ext cx="8320031" cy="665176"/>
          </a:xfrm>
        </p:spPr>
        <p:txBody>
          <a:bodyPr/>
          <a:lstStyle/>
          <a:p>
            <a:r>
              <a:rPr lang="en-US" sz="2200" b="1" dirty="0"/>
              <a:t>Figure 7-11 </a:t>
            </a:r>
            <a:r>
              <a:rPr lang="en-US" sz="2200" dirty="0"/>
              <a:t>Architects use a graphics tablet to </a:t>
            </a:r>
            <a:r>
              <a:rPr lang="en-US" sz="2200" dirty="0" smtClean="0"/>
              <a:t>create blueprints.</a:t>
            </a:r>
          </a:p>
        </p:txBody>
      </p:sp>
    </p:spTree>
    <p:extLst>
      <p:ext uri="{BB962C8B-B14F-4D97-AF65-F5344CB8AC3E}">
        <p14:creationId xmlns:p14="http://schemas.microsoft.com/office/powerpoint/2010/main" val="61332756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962" y="152400"/>
            <a:ext cx="8032638" cy="1004011"/>
          </a:xfrm>
        </p:spPr>
        <p:txBody>
          <a:bodyPr/>
          <a:lstStyle/>
          <a:p>
            <a:r>
              <a:rPr lang="en-US" dirty="0"/>
              <a:t>Motion, Voice, and Video </a:t>
            </a:r>
            <a:r>
              <a:rPr lang="en-US" dirty="0" smtClean="0"/>
              <a:t>Input (1 of 8)</a:t>
            </a:r>
            <a:endParaRPr lang="en-US" dirty="0"/>
          </a:p>
        </p:txBody>
      </p:sp>
      <p:sp>
        <p:nvSpPr>
          <p:cNvPr id="5" name="Content Placeholder 4"/>
          <p:cNvSpPr>
            <a:spLocks noGrp="1"/>
          </p:cNvSpPr>
          <p:nvPr>
            <p:ph sz="quarter" idx="11"/>
          </p:nvPr>
        </p:nvSpPr>
        <p:spPr>
          <a:xfrm>
            <a:off x="304800" y="1219200"/>
            <a:ext cx="8686800" cy="1295400"/>
          </a:xfrm>
        </p:spPr>
        <p:txBody>
          <a:bodyPr/>
          <a:lstStyle/>
          <a:p>
            <a:r>
              <a:rPr lang="en-US" dirty="0"/>
              <a:t>With motion input, sometimes called gesture recognition, users can guide on-screen elements using air gestures</a:t>
            </a:r>
          </a:p>
        </p:txBody>
      </p:sp>
      <p:pic>
        <p:nvPicPr>
          <p:cNvPr id="9" name="Picture 2" descr="An illustration shows three photos illustrating the process of motion input. The first photo shows a man operating a handheld gaming controller. Text below the photo reads, “Player moves controller to simulate a golf swing.” An inset shows the magnified version of the controller in the man’s hand; accompanying text reads, “Controller translates motion of golf swing to move the golf ball on the screen.” The third photo shows a monitor displaying an avatar mirroring the actions of the man. Text below the photo reads, “Screen shows the position and movements of the avatar.”&#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71750" y="2438400"/>
            <a:ext cx="3752850" cy="3590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12213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Voice, and Video </a:t>
            </a:r>
            <a:r>
              <a:rPr lang="en-US" dirty="0" smtClean="0"/>
              <a:t>Input (2 of 8)</a:t>
            </a:r>
            <a:endParaRPr lang="en-US" dirty="0"/>
          </a:p>
        </p:txBody>
      </p:sp>
      <p:sp>
        <p:nvSpPr>
          <p:cNvPr id="3" name="Content Placeholder 2"/>
          <p:cNvSpPr>
            <a:spLocks noGrp="1"/>
          </p:cNvSpPr>
          <p:nvPr>
            <p:ph idx="1"/>
          </p:nvPr>
        </p:nvSpPr>
        <p:spPr>
          <a:xfrm>
            <a:off x="228600" y="1295400"/>
            <a:ext cx="8686800" cy="4724399"/>
          </a:xfrm>
        </p:spPr>
        <p:txBody>
          <a:bodyPr/>
          <a:lstStyle/>
          <a:p>
            <a:r>
              <a:rPr lang="en-US" dirty="0"/>
              <a:t>Voice input is the process of entering input by speaking into a microphone</a:t>
            </a:r>
          </a:p>
          <a:p>
            <a:r>
              <a:rPr lang="en-US" b="1" dirty="0"/>
              <a:t>Voice recognition</a:t>
            </a:r>
            <a:r>
              <a:rPr lang="en-US" dirty="0"/>
              <a:t>, also called speech recognition, is the computer or mobile device’s capability of distinguishing spoken </a:t>
            </a:r>
            <a:r>
              <a:rPr lang="en-US" dirty="0" smtClean="0"/>
              <a:t>words</a:t>
            </a:r>
            <a:endParaRPr lang="en-US" b="1" dirty="0"/>
          </a:p>
        </p:txBody>
      </p:sp>
    </p:spTree>
    <p:extLst>
      <p:ext uri="{BB962C8B-B14F-4D97-AF65-F5344CB8AC3E}">
        <p14:creationId xmlns:p14="http://schemas.microsoft.com/office/powerpoint/2010/main" val="340695681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962" y="228600"/>
            <a:ext cx="8032638" cy="912737"/>
          </a:xfrm>
        </p:spPr>
        <p:txBody>
          <a:bodyPr/>
          <a:lstStyle/>
          <a:p>
            <a:r>
              <a:rPr lang="en-US" dirty="0"/>
              <a:t>Motion, Voice, and Video </a:t>
            </a:r>
            <a:r>
              <a:rPr lang="en-US" dirty="0" smtClean="0"/>
              <a:t>Input (3 of 8)</a:t>
            </a:r>
            <a:endParaRPr lang="en-US" dirty="0"/>
          </a:p>
        </p:txBody>
      </p:sp>
      <p:pic>
        <p:nvPicPr>
          <p:cNvPr id="7" name="Picture 2" descr="A photo shows an Iphone with the Siri app displayed on the screen."/>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506130" y="1143000"/>
            <a:ext cx="1980270" cy="345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4575810"/>
            <a:ext cx="8077200" cy="1592580"/>
          </a:xfrm>
        </p:spPr>
        <p:txBody>
          <a:bodyPr/>
          <a:lstStyle/>
          <a:p>
            <a:pPr algn="just"/>
            <a:r>
              <a:rPr lang="en-US" sz="2000" b="1" dirty="0"/>
              <a:t>Figure 7-12 </a:t>
            </a:r>
            <a:r>
              <a:rPr lang="en-US" sz="2000" dirty="0" smtClean="0"/>
              <a:t>With </a:t>
            </a:r>
            <a:r>
              <a:rPr lang="en-US" sz="2000" dirty="0" smtClean="0"/>
              <a:t>Siri / Google Assistant / Cortana, </a:t>
            </a:r>
            <a:r>
              <a:rPr lang="en-US" sz="2000" dirty="0"/>
              <a:t>you can </a:t>
            </a:r>
            <a:r>
              <a:rPr lang="en-US" sz="2000" dirty="0" smtClean="0"/>
              <a:t>speak instructions and commands </a:t>
            </a:r>
            <a:r>
              <a:rPr lang="en-US" sz="2000" dirty="0"/>
              <a:t>to </a:t>
            </a:r>
            <a:r>
              <a:rPr lang="en-US" sz="2000" dirty="0" smtClean="0"/>
              <a:t>the smartphone </a:t>
            </a:r>
            <a:r>
              <a:rPr lang="en-US" sz="2000" dirty="0"/>
              <a:t>and </a:t>
            </a:r>
            <a:r>
              <a:rPr lang="en-US" sz="2000" dirty="0" smtClean="0"/>
              <a:t>its apps</a:t>
            </a:r>
            <a:r>
              <a:rPr lang="en-US" sz="2000" dirty="0"/>
              <a:t>. As shown </a:t>
            </a:r>
            <a:r>
              <a:rPr lang="en-US" sz="2000" dirty="0" smtClean="0"/>
              <a:t>here, the </a:t>
            </a:r>
            <a:r>
              <a:rPr lang="en-US" sz="2000" dirty="0"/>
              <a:t>user asks Siri </a:t>
            </a:r>
            <a:r>
              <a:rPr lang="en-US" sz="2000" dirty="0" smtClean="0"/>
              <a:t>about the weather</a:t>
            </a:r>
            <a:r>
              <a:rPr lang="en-US" sz="2000" dirty="0"/>
              <a:t>, to </a:t>
            </a:r>
            <a:r>
              <a:rPr lang="en-US" sz="2000" dirty="0" smtClean="0"/>
              <a:t>which Siri </a:t>
            </a:r>
            <a:r>
              <a:rPr lang="en-US" sz="2000" dirty="0"/>
              <a:t>replies by speaking </a:t>
            </a:r>
            <a:r>
              <a:rPr lang="en-US" sz="2000" dirty="0" smtClean="0"/>
              <a:t>a message </a:t>
            </a:r>
            <a:r>
              <a:rPr lang="en-US" sz="2000" dirty="0"/>
              <a:t>and </a:t>
            </a:r>
            <a:r>
              <a:rPr lang="en-US" sz="2000" dirty="0" smtClean="0"/>
              <a:t>displaying the </a:t>
            </a:r>
            <a:r>
              <a:rPr lang="en-US" sz="2000" dirty="0"/>
              <a:t>forecast</a:t>
            </a:r>
            <a:r>
              <a:rPr lang="en-US" sz="2000" dirty="0" smtClean="0"/>
              <a:t>.</a:t>
            </a:r>
          </a:p>
        </p:txBody>
      </p:sp>
    </p:spTree>
    <p:extLst>
      <p:ext uri="{BB962C8B-B14F-4D97-AF65-F5344CB8AC3E}">
        <p14:creationId xmlns:p14="http://schemas.microsoft.com/office/powerpoint/2010/main" val="132568265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Voice, and Video </a:t>
            </a:r>
            <a:r>
              <a:rPr lang="en-US" dirty="0" smtClean="0"/>
              <a:t>Input (4 of 8)</a:t>
            </a:r>
            <a:endParaRPr lang="en-US" dirty="0"/>
          </a:p>
        </p:txBody>
      </p:sp>
      <p:sp>
        <p:nvSpPr>
          <p:cNvPr id="3" name="Content Placeholder 2"/>
          <p:cNvSpPr>
            <a:spLocks noGrp="1"/>
          </p:cNvSpPr>
          <p:nvPr>
            <p:ph idx="1"/>
          </p:nvPr>
        </p:nvSpPr>
        <p:spPr/>
        <p:txBody>
          <a:bodyPr/>
          <a:lstStyle/>
          <a:p>
            <a:r>
              <a:rPr lang="en-US" dirty="0"/>
              <a:t>Audio input is the process of entering any sound into the computer such as speech, music, and sound effects</a:t>
            </a:r>
          </a:p>
          <a:p>
            <a:r>
              <a:rPr lang="en-US" dirty="0"/>
              <a:t>Music production software allows users to record, compose, mix, and edit music and </a:t>
            </a:r>
            <a:r>
              <a:rPr lang="en-US" dirty="0" smtClean="0"/>
              <a:t>sounds</a:t>
            </a:r>
            <a:endParaRPr lang="en-US" dirty="0"/>
          </a:p>
        </p:txBody>
      </p:sp>
    </p:spTree>
    <p:extLst>
      <p:ext uri="{BB962C8B-B14F-4D97-AF65-F5344CB8AC3E}">
        <p14:creationId xmlns:p14="http://schemas.microsoft.com/office/powerpoint/2010/main" val="182532367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dirty="0" smtClean="0"/>
              <a:t>Overview (1 of 2)</a:t>
            </a:r>
            <a:endParaRPr lang="en-US" dirty="0"/>
          </a:p>
        </p:txBody>
      </p:sp>
      <p:sp>
        <p:nvSpPr>
          <p:cNvPr id="3" name="Content Placeholder 2"/>
          <p:cNvSpPr>
            <a:spLocks noGrp="1"/>
          </p:cNvSpPr>
          <p:nvPr>
            <p:ph idx="1"/>
          </p:nvPr>
        </p:nvSpPr>
        <p:spPr/>
        <p:txBody>
          <a:bodyPr/>
          <a:lstStyle/>
          <a:p>
            <a:pPr lvl="0"/>
            <a:r>
              <a:rPr lang="en-US" dirty="0"/>
              <a:t>Differentiate among various types of keyboards: standard, compact, on-screen, virtual, ergonomic, gaming, and wireless</a:t>
            </a:r>
          </a:p>
          <a:p>
            <a:pPr lvl="0"/>
            <a:r>
              <a:rPr lang="en-US" dirty="0"/>
              <a:t>Describe characteristics of various pointing devices: mouse, touchpad, and trackball</a:t>
            </a:r>
          </a:p>
          <a:p>
            <a:pPr lvl="0"/>
            <a:r>
              <a:rPr lang="en-US" dirty="0"/>
              <a:t>Describe various uses of touch screens</a:t>
            </a:r>
          </a:p>
          <a:p>
            <a:pPr lvl="0"/>
            <a:r>
              <a:rPr lang="en-US" dirty="0"/>
              <a:t>Describe various types of pen input: stylus, digital pen, and graphics tablet</a:t>
            </a:r>
          </a:p>
          <a:p>
            <a:pPr lvl="0"/>
            <a:r>
              <a:rPr lang="en-US" dirty="0"/>
              <a:t>Describe various uses of motion input, voice input, and video input</a:t>
            </a:r>
          </a:p>
        </p:txBody>
      </p:sp>
    </p:spTree>
    <p:extLst>
      <p:ext uri="{BB962C8B-B14F-4D97-AF65-F5344CB8AC3E}">
        <p14:creationId xmlns:p14="http://schemas.microsoft.com/office/powerpoint/2010/main" val="402732014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1004011"/>
          </a:xfrm>
        </p:spPr>
        <p:txBody>
          <a:bodyPr>
            <a:noAutofit/>
          </a:bodyPr>
          <a:lstStyle/>
          <a:p>
            <a:r>
              <a:rPr lang="en-US" dirty="0"/>
              <a:t>Motion, Voice, and Video </a:t>
            </a:r>
            <a:r>
              <a:rPr lang="en-US" dirty="0" smtClean="0"/>
              <a:t>Input (5 of 8)</a:t>
            </a:r>
            <a:endParaRPr lang="en-US" dirty="0"/>
          </a:p>
        </p:txBody>
      </p:sp>
      <p:pic>
        <p:nvPicPr>
          <p:cNvPr id="7" name="Picture 2" descr="A photo shows a sound engineer using a computer to mix music."/>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217477" y="1524000"/>
            <a:ext cx="2497523" cy="368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31768" y="5440435"/>
            <a:ext cx="8835902" cy="604705"/>
          </a:xfrm>
        </p:spPr>
        <p:txBody>
          <a:bodyPr/>
          <a:lstStyle/>
          <a:p>
            <a:r>
              <a:rPr lang="en-US" sz="2200" b="1" dirty="0"/>
              <a:t>Figure 7-13 </a:t>
            </a:r>
            <a:r>
              <a:rPr lang="en-US" sz="2200" dirty="0" smtClean="0"/>
              <a:t>This sound </a:t>
            </a:r>
            <a:r>
              <a:rPr lang="en-US" sz="2200" dirty="0"/>
              <a:t>engineer uses </a:t>
            </a:r>
            <a:r>
              <a:rPr lang="en-US" sz="2200" dirty="0" smtClean="0"/>
              <a:t>a computer </a:t>
            </a:r>
            <a:r>
              <a:rPr lang="en-US" sz="2200" dirty="0"/>
              <a:t>to mix music</a:t>
            </a:r>
            <a:r>
              <a:rPr lang="en-US" sz="2200" dirty="0" smtClean="0"/>
              <a:t>.</a:t>
            </a:r>
            <a:endParaRPr lang="en-US" sz="2200" dirty="0"/>
          </a:p>
        </p:txBody>
      </p:sp>
    </p:spTree>
    <p:extLst>
      <p:ext uri="{BB962C8B-B14F-4D97-AF65-F5344CB8AC3E}">
        <p14:creationId xmlns:p14="http://schemas.microsoft.com/office/powerpoint/2010/main" val="280788180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1004011"/>
          </a:xfrm>
        </p:spPr>
        <p:txBody>
          <a:bodyPr/>
          <a:lstStyle/>
          <a:p>
            <a:r>
              <a:rPr lang="en-US" dirty="0"/>
              <a:t>Motion, Voice, and Video </a:t>
            </a:r>
            <a:r>
              <a:rPr lang="en-US" dirty="0" smtClean="0"/>
              <a:t>Input (6 of 8)</a:t>
            </a:r>
            <a:endParaRPr lang="en-US" dirty="0"/>
          </a:p>
        </p:txBody>
      </p:sp>
      <p:sp>
        <p:nvSpPr>
          <p:cNvPr id="3" name="Content Placeholder 2"/>
          <p:cNvSpPr>
            <a:spLocks noGrp="1"/>
          </p:cNvSpPr>
          <p:nvPr>
            <p:ph sz="quarter" idx="11"/>
          </p:nvPr>
        </p:nvSpPr>
        <p:spPr>
          <a:xfrm>
            <a:off x="381000" y="1371600"/>
            <a:ext cx="8382000" cy="1447800"/>
          </a:xfrm>
        </p:spPr>
        <p:txBody>
          <a:bodyPr/>
          <a:lstStyle/>
          <a:p>
            <a:r>
              <a:rPr lang="en-US" sz="2800" dirty="0"/>
              <a:t>Video input is the process of capturing full-motion images and storing them on a computer or mobile device’s storage </a:t>
            </a:r>
            <a:r>
              <a:rPr lang="en-US" sz="2800" dirty="0" smtClean="0"/>
              <a:t>medium</a:t>
            </a:r>
            <a:endParaRPr lang="en-US" sz="2800" b="1" dirty="0" smtClean="0"/>
          </a:p>
        </p:txBody>
      </p:sp>
      <p:pic>
        <p:nvPicPr>
          <p:cNvPr id="1026" name="Picture 2" descr="A data flow diagram shows: Record video on a digital video (DV) camera, Transfer video to a computer or mobile de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122" y="3200400"/>
            <a:ext cx="6005678" cy="268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17187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Voice, and Video </a:t>
            </a:r>
            <a:r>
              <a:rPr lang="en-US" dirty="0" smtClean="0"/>
              <a:t>Input (7 of 8)</a:t>
            </a:r>
            <a:endParaRPr lang="en-US" dirty="0"/>
          </a:p>
        </p:txBody>
      </p:sp>
      <p:sp>
        <p:nvSpPr>
          <p:cNvPr id="3" name="Content Placeholder 2"/>
          <p:cNvSpPr>
            <a:spLocks noGrp="1"/>
          </p:cNvSpPr>
          <p:nvPr>
            <p:ph idx="1"/>
          </p:nvPr>
        </p:nvSpPr>
        <p:spPr/>
        <p:txBody>
          <a:bodyPr/>
          <a:lstStyle/>
          <a:p>
            <a:pPr marL="0" indent="0">
              <a:buNone/>
            </a:pPr>
            <a:r>
              <a:rPr lang="en-US" dirty="0"/>
              <a:t>A </a:t>
            </a:r>
            <a:r>
              <a:rPr lang="en-US" b="1" dirty="0"/>
              <a:t>webcam </a:t>
            </a:r>
            <a:r>
              <a:rPr lang="en-US" dirty="0"/>
              <a:t>is a type of DV camera that enables a user to</a:t>
            </a:r>
            <a:r>
              <a:rPr lang="en-US" dirty="0" smtClean="0"/>
              <a:t>:</a:t>
            </a:r>
          </a:p>
          <a:p>
            <a:pPr lvl="0"/>
            <a:r>
              <a:rPr lang="en-US" dirty="0"/>
              <a:t>Capture video and still images</a:t>
            </a:r>
          </a:p>
          <a:p>
            <a:pPr lvl="0"/>
            <a:r>
              <a:rPr lang="en-US" dirty="0"/>
              <a:t>Send email messages with video attachments</a:t>
            </a:r>
          </a:p>
          <a:p>
            <a:pPr lvl="0"/>
            <a:r>
              <a:rPr lang="en-US" dirty="0"/>
              <a:t>Broadcast live images or video over the Internet</a:t>
            </a:r>
          </a:p>
          <a:p>
            <a:pPr lvl="0"/>
            <a:r>
              <a:rPr lang="en-US" dirty="0"/>
              <a:t>Conduct videoconferences</a:t>
            </a:r>
          </a:p>
          <a:p>
            <a:pPr lvl="0"/>
            <a:r>
              <a:rPr lang="en-US" dirty="0"/>
              <a:t>Make </a:t>
            </a:r>
            <a:r>
              <a:rPr lang="en-US" b="1" dirty="0"/>
              <a:t>video </a:t>
            </a:r>
            <a:r>
              <a:rPr lang="en-US" b="1" dirty="0" smtClean="0"/>
              <a:t>calls</a:t>
            </a:r>
            <a:endParaRPr lang="en-US" b="1" dirty="0"/>
          </a:p>
        </p:txBody>
      </p:sp>
    </p:spTree>
    <p:extLst>
      <p:ext uri="{BB962C8B-B14F-4D97-AF65-F5344CB8AC3E}">
        <p14:creationId xmlns:p14="http://schemas.microsoft.com/office/powerpoint/2010/main" val="103134416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Voice, and Video </a:t>
            </a:r>
            <a:r>
              <a:rPr lang="en-US" dirty="0" smtClean="0"/>
              <a:t>Input (8 of 8)</a:t>
            </a:r>
            <a:endParaRPr lang="en-US" dirty="0"/>
          </a:p>
        </p:txBody>
      </p:sp>
      <p:sp>
        <p:nvSpPr>
          <p:cNvPr id="5" name="Content Placeholder 4"/>
          <p:cNvSpPr>
            <a:spLocks noGrp="1"/>
          </p:cNvSpPr>
          <p:nvPr>
            <p:ph sz="quarter" idx="11"/>
          </p:nvPr>
        </p:nvSpPr>
        <p:spPr>
          <a:xfrm>
            <a:off x="457200" y="1447800"/>
            <a:ext cx="8382000" cy="990600"/>
          </a:xfrm>
        </p:spPr>
        <p:txBody>
          <a:bodyPr/>
          <a:lstStyle/>
          <a:p>
            <a:r>
              <a:rPr lang="en-US" dirty="0"/>
              <a:t>A </a:t>
            </a:r>
            <a:r>
              <a:rPr lang="en-US" b="1" dirty="0"/>
              <a:t>videoconference</a:t>
            </a:r>
            <a:r>
              <a:rPr lang="en-US" dirty="0"/>
              <a:t> is a meeting between two or more geographically separated </a:t>
            </a:r>
            <a:r>
              <a:rPr lang="en-US" dirty="0" smtClean="0"/>
              <a:t>people</a:t>
            </a:r>
            <a:endParaRPr lang="en-US" dirty="0"/>
          </a:p>
        </p:txBody>
      </p:sp>
      <p:pic>
        <p:nvPicPr>
          <p:cNvPr id="7" name="Picture 2" descr="A photo shows a group of people engaged in a video conference in a room.&#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971800" y="2650807"/>
            <a:ext cx="3520440" cy="237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181600"/>
            <a:ext cx="8458200" cy="914400"/>
          </a:xfrm>
        </p:spPr>
        <p:txBody>
          <a:bodyPr/>
          <a:lstStyle/>
          <a:p>
            <a:r>
              <a:rPr lang="en-US" sz="2200" b="1" dirty="0"/>
              <a:t>Figure 7-14 </a:t>
            </a:r>
            <a:r>
              <a:rPr lang="en-US" sz="2200" dirty="0"/>
              <a:t>To save on travel expenses, many </a:t>
            </a:r>
            <a:r>
              <a:rPr lang="en-US" sz="2200" dirty="0" smtClean="0"/>
              <a:t>large businesses </a:t>
            </a:r>
            <a:r>
              <a:rPr lang="en-US" sz="2200" dirty="0"/>
              <a:t>use videoconferencing</a:t>
            </a:r>
            <a:r>
              <a:rPr lang="en-US" sz="2200" dirty="0" smtClean="0"/>
              <a:t>.</a:t>
            </a:r>
            <a:endParaRPr lang="en-US" sz="2200" dirty="0"/>
          </a:p>
        </p:txBody>
      </p:sp>
    </p:spTree>
    <p:extLst>
      <p:ext uri="{BB962C8B-B14F-4D97-AF65-F5344CB8AC3E}">
        <p14:creationId xmlns:p14="http://schemas.microsoft.com/office/powerpoint/2010/main" val="319174487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Scanners and Reading </a:t>
            </a:r>
            <a:r>
              <a:rPr lang="en-US" dirty="0" smtClean="0"/>
              <a:t>Devices (1 of 10)</a:t>
            </a:r>
            <a:endParaRPr lang="en-US" dirty="0"/>
          </a:p>
        </p:txBody>
      </p:sp>
      <p:sp>
        <p:nvSpPr>
          <p:cNvPr id="3" name="Content Placeholder 2"/>
          <p:cNvSpPr>
            <a:spLocks noGrp="1"/>
          </p:cNvSpPr>
          <p:nvPr>
            <p:ph idx="1"/>
          </p:nvPr>
        </p:nvSpPr>
        <p:spPr/>
        <p:txBody>
          <a:bodyPr/>
          <a:lstStyle/>
          <a:p>
            <a:r>
              <a:rPr lang="en-US" dirty="0"/>
              <a:t>A </a:t>
            </a:r>
            <a:r>
              <a:rPr lang="en-US" b="1" dirty="0"/>
              <a:t>scanner</a:t>
            </a:r>
            <a:r>
              <a:rPr lang="en-US" dirty="0"/>
              <a:t> is a light-sensing input device that reads printed text and graphics and then translates the results into a form the computer can process</a:t>
            </a:r>
          </a:p>
          <a:p>
            <a:pPr lvl="1"/>
            <a:r>
              <a:rPr lang="en-US" dirty="0"/>
              <a:t>A flatbed scanner works in a manner similar to a copy machine except it creates a file of the document in memory instead of a paper </a:t>
            </a:r>
            <a:r>
              <a:rPr lang="en-US" dirty="0" smtClean="0"/>
              <a:t>copy</a:t>
            </a:r>
          </a:p>
        </p:txBody>
      </p:sp>
    </p:spTree>
    <p:extLst>
      <p:ext uri="{BB962C8B-B14F-4D97-AF65-F5344CB8AC3E}">
        <p14:creationId xmlns:p14="http://schemas.microsoft.com/office/powerpoint/2010/main" val="322192233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357626"/>
            <a:ext cx="8472432" cy="1013974"/>
          </a:xfrm>
        </p:spPr>
        <p:txBody>
          <a:bodyPr>
            <a:noAutofit/>
          </a:bodyPr>
          <a:lstStyle/>
          <a:p>
            <a:r>
              <a:rPr lang="en-US" dirty="0"/>
              <a:t>Scanners and Reading </a:t>
            </a:r>
            <a:r>
              <a:rPr lang="en-US" dirty="0" smtClean="0"/>
              <a:t>Devices (2 of 10)</a:t>
            </a:r>
            <a:endParaRPr lang="en-US" dirty="0"/>
          </a:p>
        </p:txBody>
      </p:sp>
      <p:pic>
        <p:nvPicPr>
          <p:cNvPr id="7" name="Picture 2" descr="&quot;An illustration shows the steps involved in the working mechanism of a flatbed scanner. They are as follows: &#10;Step 1: Place the document to be scanned face down on the glass window. Using buttons on the scanner or the scanner program, start the scanning process. &#10;Step 2: The scanner converts the document content to digital information, which is transmitted through the cable to the computer’s memory and saved on the computer’s hard drive.&#10; Step 3: Once in the computer, users can display the image, print it, send it in an email message, include it in a document, or post it on a webpage or photo community. &#10;The illustration is accompanied by a photo of a scanner connected to a laptop.  &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829974" y="1613621"/>
            <a:ext cx="7455477" cy="331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81000" y="5327073"/>
            <a:ext cx="8534400" cy="692727"/>
          </a:xfrm>
        </p:spPr>
        <p:txBody>
          <a:bodyPr/>
          <a:lstStyle/>
          <a:p>
            <a:r>
              <a:rPr lang="en-US" sz="2200" b="1" dirty="0"/>
              <a:t>Figure 7-16 </a:t>
            </a:r>
            <a:r>
              <a:rPr lang="en-US" sz="2200" dirty="0"/>
              <a:t>This </a:t>
            </a:r>
            <a:r>
              <a:rPr lang="en-US" sz="2200" dirty="0" smtClean="0"/>
              <a:t>figure shows </a:t>
            </a:r>
            <a:r>
              <a:rPr lang="en-US" sz="2200" dirty="0"/>
              <a:t>how a </a:t>
            </a:r>
            <a:r>
              <a:rPr lang="en-US" sz="2200" dirty="0" smtClean="0"/>
              <a:t>flatbed scanner </a:t>
            </a:r>
            <a:r>
              <a:rPr lang="en-US" sz="2200" dirty="0"/>
              <a:t>works</a:t>
            </a:r>
            <a:r>
              <a:rPr lang="en-US" sz="2200" dirty="0" smtClean="0"/>
              <a:t>.</a:t>
            </a:r>
            <a:endParaRPr lang="en-US" sz="2200" dirty="0"/>
          </a:p>
        </p:txBody>
      </p:sp>
    </p:spTree>
    <p:extLst>
      <p:ext uri="{BB962C8B-B14F-4D97-AF65-F5344CB8AC3E}">
        <p14:creationId xmlns:p14="http://schemas.microsoft.com/office/powerpoint/2010/main" val="5848890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Scanners and Reading </a:t>
            </a:r>
            <a:r>
              <a:rPr lang="en-US" dirty="0" smtClean="0"/>
              <a:t>Devices (3 of 10)</a:t>
            </a:r>
            <a:endParaRPr lang="en-US" dirty="0"/>
          </a:p>
        </p:txBody>
      </p:sp>
      <p:sp>
        <p:nvSpPr>
          <p:cNvPr id="3" name="Content Placeholder 2"/>
          <p:cNvSpPr>
            <a:spLocks noGrp="1"/>
          </p:cNvSpPr>
          <p:nvPr>
            <p:ph idx="1"/>
          </p:nvPr>
        </p:nvSpPr>
        <p:spPr/>
        <p:txBody>
          <a:bodyPr/>
          <a:lstStyle/>
          <a:p>
            <a:r>
              <a:rPr lang="en-US" dirty="0"/>
              <a:t>An optical reader is a device that uses a light source to read characters, marks, and codes and then converts them into digital data that a computer can process</a:t>
            </a:r>
          </a:p>
          <a:p>
            <a:pPr lvl="1"/>
            <a:r>
              <a:rPr lang="en-US" dirty="0"/>
              <a:t>Optical character recognition (OCR)</a:t>
            </a:r>
          </a:p>
          <a:p>
            <a:pPr lvl="1"/>
            <a:r>
              <a:rPr lang="en-US" dirty="0"/>
              <a:t>Optical mark recognition (OMR</a:t>
            </a:r>
            <a:r>
              <a:rPr lang="en-US" dirty="0" smtClean="0"/>
              <a:t>)</a:t>
            </a:r>
            <a:endParaRPr lang="en-US" dirty="0"/>
          </a:p>
        </p:txBody>
      </p:sp>
    </p:spTree>
    <p:extLst>
      <p:ext uri="{BB962C8B-B14F-4D97-AF65-F5344CB8AC3E}">
        <p14:creationId xmlns:p14="http://schemas.microsoft.com/office/powerpoint/2010/main" val="69022706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57627"/>
            <a:ext cx="8610599" cy="861573"/>
          </a:xfrm>
        </p:spPr>
        <p:txBody>
          <a:bodyPr/>
          <a:lstStyle/>
          <a:p>
            <a:r>
              <a:rPr lang="en-US" dirty="0"/>
              <a:t>Scanners and Reading </a:t>
            </a:r>
            <a:r>
              <a:rPr lang="en-US" dirty="0" smtClean="0"/>
              <a:t>Devices (4 of 10)</a:t>
            </a:r>
            <a:endParaRPr lang="en-US" dirty="0"/>
          </a:p>
        </p:txBody>
      </p:sp>
      <p:sp>
        <p:nvSpPr>
          <p:cNvPr id="5" name="Content Placeholder 4"/>
          <p:cNvSpPr>
            <a:spLocks noGrp="1"/>
          </p:cNvSpPr>
          <p:nvPr>
            <p:ph sz="quarter" idx="11"/>
          </p:nvPr>
        </p:nvSpPr>
        <p:spPr>
          <a:xfrm>
            <a:off x="304800" y="1447800"/>
            <a:ext cx="8610600" cy="838200"/>
          </a:xfrm>
        </p:spPr>
        <p:txBody>
          <a:bodyPr/>
          <a:lstStyle/>
          <a:p>
            <a:r>
              <a:rPr lang="en-US" dirty="0"/>
              <a:t>A </a:t>
            </a:r>
            <a:r>
              <a:rPr lang="en-US" b="1" dirty="0"/>
              <a:t>bar code reader</a:t>
            </a:r>
            <a:r>
              <a:rPr lang="en-US" dirty="0"/>
              <a:t>, also called a bar code scanner uses laser beams to read </a:t>
            </a:r>
            <a:r>
              <a:rPr lang="en-US" b="1" dirty="0"/>
              <a:t>bar </a:t>
            </a:r>
            <a:r>
              <a:rPr lang="en-US" b="1" dirty="0" smtClean="0"/>
              <a:t>codes</a:t>
            </a:r>
            <a:endParaRPr lang="en-US" b="1" dirty="0"/>
          </a:p>
        </p:txBody>
      </p:sp>
      <p:pic>
        <p:nvPicPr>
          <p:cNvPr id="7" name="Picture 2" descr="A photo shows a pair of hands using a bar code reader to read a bar code."/>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057400" y="2438400"/>
            <a:ext cx="44100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082540"/>
            <a:ext cx="8839200" cy="1089660"/>
          </a:xfrm>
        </p:spPr>
        <p:txBody>
          <a:bodyPr/>
          <a:lstStyle/>
          <a:p>
            <a:r>
              <a:rPr lang="en-US" sz="2200" b="1" dirty="0"/>
              <a:t>Figure 7-17 </a:t>
            </a:r>
            <a:r>
              <a:rPr lang="en-US" sz="2200" dirty="0"/>
              <a:t>A bar code reader uses laser beams to read bar codes on </a:t>
            </a:r>
            <a:r>
              <a:rPr lang="en-US" sz="2200" dirty="0" smtClean="0"/>
              <a:t>products such </a:t>
            </a:r>
            <a:r>
              <a:rPr lang="en-US" sz="2200" dirty="0"/>
              <a:t>as clothing, shown here</a:t>
            </a:r>
            <a:r>
              <a:rPr lang="en-US" sz="2200" dirty="0" smtClean="0"/>
              <a:t>.</a:t>
            </a:r>
            <a:endParaRPr lang="en-US" sz="2200" dirty="0"/>
          </a:p>
        </p:txBody>
      </p:sp>
    </p:spTree>
    <p:extLst>
      <p:ext uri="{BB962C8B-B14F-4D97-AF65-F5344CB8AC3E}">
        <p14:creationId xmlns:p14="http://schemas.microsoft.com/office/powerpoint/2010/main" val="416849108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7626"/>
            <a:ext cx="8534399" cy="1013974"/>
          </a:xfrm>
        </p:spPr>
        <p:txBody>
          <a:bodyPr>
            <a:noAutofit/>
          </a:bodyPr>
          <a:lstStyle/>
          <a:p>
            <a:r>
              <a:rPr lang="en-US" dirty="0"/>
              <a:t>Scanners and Reading </a:t>
            </a:r>
            <a:r>
              <a:rPr lang="en-US" dirty="0" smtClean="0"/>
              <a:t>Devices (5 of 10)</a:t>
            </a:r>
            <a:endParaRPr lang="en-US" dirty="0"/>
          </a:p>
        </p:txBody>
      </p:sp>
      <p:sp>
        <p:nvSpPr>
          <p:cNvPr id="5" name="Content Placeholder 4"/>
          <p:cNvSpPr>
            <a:spLocks noGrp="1"/>
          </p:cNvSpPr>
          <p:nvPr>
            <p:ph sz="quarter" idx="11"/>
          </p:nvPr>
        </p:nvSpPr>
        <p:spPr>
          <a:xfrm>
            <a:off x="304800" y="1447800"/>
            <a:ext cx="8610600" cy="838200"/>
          </a:xfrm>
        </p:spPr>
        <p:txBody>
          <a:bodyPr/>
          <a:lstStyle/>
          <a:p>
            <a:r>
              <a:rPr lang="en-US" dirty="0"/>
              <a:t>A </a:t>
            </a:r>
            <a:r>
              <a:rPr lang="en-US" b="1" dirty="0"/>
              <a:t>QR code</a:t>
            </a:r>
            <a:r>
              <a:rPr lang="en-US" dirty="0"/>
              <a:t> stores information in both a vertical and horizontal direction</a:t>
            </a:r>
          </a:p>
        </p:txBody>
      </p:sp>
      <p:pic>
        <p:nvPicPr>
          <p:cNvPr id="8" name="Picture 2" descr="A photo shows a customer using her mobile phone to pay her bills by scanning an on-screen QR code in a laptop."/>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761173" y="2499360"/>
            <a:ext cx="4840605" cy="268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486400"/>
            <a:ext cx="8839200" cy="744252"/>
          </a:xfrm>
        </p:spPr>
        <p:txBody>
          <a:bodyPr/>
          <a:lstStyle/>
          <a:p>
            <a:r>
              <a:rPr lang="en-US" sz="2200" b="1" dirty="0"/>
              <a:t>Figure 7-18 </a:t>
            </a:r>
            <a:r>
              <a:rPr lang="en-US" sz="2200" dirty="0"/>
              <a:t>This customer pays her bills by scanning an on-screen QR code</a:t>
            </a:r>
            <a:r>
              <a:rPr lang="en-US" sz="2200" dirty="0" smtClean="0"/>
              <a:t>.</a:t>
            </a:r>
            <a:endParaRPr lang="en-US" sz="2200" dirty="0"/>
          </a:p>
        </p:txBody>
      </p:sp>
    </p:spTree>
    <p:extLst>
      <p:ext uri="{BB962C8B-B14F-4D97-AF65-F5344CB8AC3E}">
        <p14:creationId xmlns:p14="http://schemas.microsoft.com/office/powerpoint/2010/main" val="231916488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Scanners and Reading </a:t>
            </a:r>
            <a:r>
              <a:rPr lang="en-US" dirty="0" smtClean="0"/>
              <a:t>Devices (6 of 10)</a:t>
            </a:r>
            <a:endParaRPr lang="en-US" dirty="0"/>
          </a:p>
        </p:txBody>
      </p:sp>
      <p:sp>
        <p:nvSpPr>
          <p:cNvPr id="3" name="Content Placeholder 2"/>
          <p:cNvSpPr>
            <a:spLocks noGrp="1"/>
          </p:cNvSpPr>
          <p:nvPr>
            <p:ph idx="1"/>
          </p:nvPr>
        </p:nvSpPr>
        <p:spPr/>
        <p:txBody>
          <a:bodyPr/>
          <a:lstStyle/>
          <a:p>
            <a:r>
              <a:rPr lang="en-US" b="1" dirty="0"/>
              <a:t>RFID</a:t>
            </a:r>
            <a:r>
              <a:rPr lang="en-US" dirty="0"/>
              <a:t> (radio frequency identification) uses radio signals to communicate with a tag placed in or attached to an object</a:t>
            </a:r>
          </a:p>
          <a:p>
            <a:r>
              <a:rPr lang="en-US" dirty="0"/>
              <a:t>An </a:t>
            </a:r>
            <a:r>
              <a:rPr lang="en-US" b="1" dirty="0"/>
              <a:t>RFID reader</a:t>
            </a:r>
            <a:r>
              <a:rPr lang="en-US" dirty="0"/>
              <a:t> reads information on the tag via radio waves</a:t>
            </a:r>
            <a:r>
              <a:rPr lang="en-US" b="1" dirty="0"/>
              <a:t> </a:t>
            </a:r>
          </a:p>
          <a:p>
            <a:r>
              <a:rPr lang="en-US" dirty="0"/>
              <a:t>RFID can track</a:t>
            </a:r>
            <a:r>
              <a:rPr lang="en-US" dirty="0" smtClean="0"/>
              <a:t>:</a:t>
            </a:r>
          </a:p>
          <a:p>
            <a:pPr lvl="1"/>
            <a:r>
              <a:rPr lang="en-US" dirty="0"/>
              <a:t>Tracking times of runners in a marathon</a:t>
            </a:r>
          </a:p>
          <a:p>
            <a:pPr lvl="1"/>
            <a:r>
              <a:rPr lang="en-US" dirty="0"/>
              <a:t>Tracking location of people and other items</a:t>
            </a:r>
          </a:p>
          <a:p>
            <a:pPr lvl="1"/>
            <a:r>
              <a:rPr lang="en-US" dirty="0"/>
              <a:t>Checking lift tickets of skiers</a:t>
            </a:r>
          </a:p>
          <a:p>
            <a:pPr lvl="1"/>
            <a:r>
              <a:rPr lang="en-US" dirty="0"/>
              <a:t>Gauging temperature and pressure of tires on a </a:t>
            </a:r>
            <a:r>
              <a:rPr lang="en-US" dirty="0" smtClean="0"/>
              <a:t>vehicle</a:t>
            </a:r>
            <a:endParaRPr lang="en-US" dirty="0"/>
          </a:p>
        </p:txBody>
      </p:sp>
    </p:spTree>
    <p:extLst>
      <p:ext uri="{BB962C8B-B14F-4D97-AF65-F5344CB8AC3E}">
        <p14:creationId xmlns:p14="http://schemas.microsoft.com/office/powerpoint/2010/main" val="104742333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a:t>
            </a:r>
            <a:r>
              <a:rPr lang="en-US" dirty="0" smtClean="0"/>
              <a:t>(2 </a:t>
            </a:r>
            <a:r>
              <a:rPr lang="en-US" dirty="0"/>
              <a:t>of 2)</a:t>
            </a:r>
          </a:p>
        </p:txBody>
      </p:sp>
      <p:sp>
        <p:nvSpPr>
          <p:cNvPr id="3" name="Content Placeholder 2"/>
          <p:cNvSpPr>
            <a:spLocks noGrp="1"/>
          </p:cNvSpPr>
          <p:nvPr>
            <p:ph idx="1"/>
          </p:nvPr>
        </p:nvSpPr>
        <p:spPr/>
        <p:txBody>
          <a:bodyPr/>
          <a:lstStyle/>
          <a:p>
            <a:pPr lvl="0"/>
            <a:r>
              <a:rPr lang="en-US" dirty="0"/>
              <a:t>Differentiate among various scanners and reading devices</a:t>
            </a:r>
          </a:p>
          <a:p>
            <a:pPr lvl="0"/>
            <a:r>
              <a:rPr lang="en-US" dirty="0"/>
              <a:t>Explain the characteristics of various displays</a:t>
            </a:r>
          </a:p>
          <a:p>
            <a:pPr lvl="0"/>
            <a:r>
              <a:rPr lang="en-US" dirty="0"/>
              <a:t>Summarize the various types of printers</a:t>
            </a:r>
          </a:p>
          <a:p>
            <a:pPr lvl="0"/>
            <a:r>
              <a:rPr lang="en-US" dirty="0"/>
              <a:t>Identify the purpose and features of speakers, headphones and earbuds, data projectors, interactive whiteboards, and force-feedback game controllers and tactile output</a:t>
            </a:r>
          </a:p>
          <a:p>
            <a:pPr lvl="0"/>
            <a:r>
              <a:rPr lang="en-US" dirty="0"/>
              <a:t>Identify various assistive technology input and output methods</a:t>
            </a:r>
          </a:p>
        </p:txBody>
      </p:sp>
    </p:spTree>
    <p:extLst>
      <p:ext uri="{BB962C8B-B14F-4D97-AF65-F5344CB8AC3E}">
        <p14:creationId xmlns:p14="http://schemas.microsoft.com/office/powerpoint/2010/main" val="142334608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Scanners and Reading </a:t>
            </a:r>
            <a:r>
              <a:rPr lang="en-US" dirty="0" smtClean="0"/>
              <a:t>Devices (7 of 10)</a:t>
            </a:r>
            <a:endParaRPr lang="en-US" dirty="0"/>
          </a:p>
        </p:txBody>
      </p:sp>
      <p:sp>
        <p:nvSpPr>
          <p:cNvPr id="3" name="Content Placeholder 2"/>
          <p:cNvSpPr>
            <a:spLocks noGrp="1"/>
          </p:cNvSpPr>
          <p:nvPr>
            <p:ph idx="1"/>
          </p:nvPr>
        </p:nvSpPr>
        <p:spPr>
          <a:xfrm>
            <a:off x="152400" y="1219200"/>
            <a:ext cx="8915400" cy="4952999"/>
          </a:xfrm>
        </p:spPr>
        <p:txBody>
          <a:bodyPr/>
          <a:lstStyle/>
          <a:p>
            <a:pPr lvl="1"/>
            <a:r>
              <a:rPr lang="en-US" dirty="0"/>
              <a:t>Checking out library books</a:t>
            </a:r>
          </a:p>
          <a:p>
            <a:pPr lvl="1"/>
            <a:r>
              <a:rPr lang="en-US" dirty="0"/>
              <a:t>Managing purchases</a:t>
            </a:r>
          </a:p>
          <a:p>
            <a:pPr lvl="1"/>
            <a:r>
              <a:rPr lang="en-US" dirty="0"/>
              <a:t>Tracking payment as vehicles pass through booths on tollway </a:t>
            </a:r>
            <a:r>
              <a:rPr lang="en-US" dirty="0" smtClean="0"/>
              <a:t>systems</a:t>
            </a:r>
          </a:p>
          <a:p>
            <a:pPr marL="0" lvl="1" indent="0">
              <a:buNone/>
            </a:pPr>
            <a:r>
              <a:rPr lang="en-US" sz="2600" b="1" dirty="0"/>
              <a:t>Magstripe readers</a:t>
            </a:r>
            <a:r>
              <a:rPr lang="en-US" sz="2600" dirty="0"/>
              <a:t> read the magnetic stripe on the back of cards such as</a:t>
            </a:r>
            <a:r>
              <a:rPr lang="en-US" sz="2600" dirty="0" smtClean="0"/>
              <a:t>:</a:t>
            </a:r>
          </a:p>
          <a:p>
            <a:pPr lvl="0"/>
            <a:r>
              <a:rPr lang="en-US" dirty="0"/>
              <a:t>Credit cards</a:t>
            </a:r>
          </a:p>
          <a:p>
            <a:pPr lvl="0"/>
            <a:r>
              <a:rPr lang="en-US" dirty="0"/>
              <a:t>Entertainment cards</a:t>
            </a:r>
          </a:p>
          <a:p>
            <a:pPr lvl="0"/>
            <a:r>
              <a:rPr lang="en-US" dirty="0"/>
              <a:t>Bank cards</a:t>
            </a:r>
          </a:p>
          <a:p>
            <a:pPr lvl="0"/>
            <a:r>
              <a:rPr lang="en-US" dirty="0"/>
              <a:t>Identification cards</a:t>
            </a:r>
          </a:p>
          <a:p>
            <a:pPr lvl="0"/>
            <a:r>
              <a:rPr lang="en-US" dirty="0"/>
              <a:t>Other similar </a:t>
            </a:r>
            <a:r>
              <a:rPr lang="en-US" dirty="0" smtClean="0"/>
              <a:t>cards</a:t>
            </a:r>
            <a:endParaRPr lang="en-US" dirty="0"/>
          </a:p>
        </p:txBody>
      </p:sp>
    </p:spTree>
    <p:extLst>
      <p:ext uri="{BB962C8B-B14F-4D97-AF65-F5344CB8AC3E}">
        <p14:creationId xmlns:p14="http://schemas.microsoft.com/office/powerpoint/2010/main" val="186613089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37" y="304800"/>
            <a:ext cx="8835902" cy="1004011"/>
          </a:xfrm>
        </p:spPr>
        <p:txBody>
          <a:bodyPr>
            <a:normAutofit/>
          </a:bodyPr>
          <a:lstStyle/>
          <a:p>
            <a:r>
              <a:rPr lang="en-US" dirty="0"/>
              <a:t>Scanners and Reading </a:t>
            </a:r>
            <a:r>
              <a:rPr lang="en-US" dirty="0" smtClean="0"/>
              <a:t>Devices (8 of 10)</a:t>
            </a:r>
            <a:endParaRPr lang="en-US" dirty="0"/>
          </a:p>
        </p:txBody>
      </p:sp>
      <p:pic>
        <p:nvPicPr>
          <p:cNvPr id="7" name="Picture 2" descr="An illustration shows two photos. The photo on the right shows a close up of a user swiping a smartcard through a magstripe reader connected to a smartphone. The photo on the left shows a user making a credit card payment by means of swiping the card on a card machine. The readers in both the smart phone and the card machine are labeled as, “Magstripe reader.”&#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990600" y="1683067"/>
            <a:ext cx="7418070" cy="2965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81000" y="5029200"/>
            <a:ext cx="8610600" cy="990600"/>
          </a:xfrm>
        </p:spPr>
        <p:txBody>
          <a:bodyPr/>
          <a:lstStyle/>
          <a:p>
            <a:r>
              <a:rPr lang="en-US" sz="2200" b="1" dirty="0"/>
              <a:t>Figure 7-20 </a:t>
            </a:r>
            <a:r>
              <a:rPr lang="en-US" sz="2200" dirty="0"/>
              <a:t>A magstripe reader reads information encoded on the stripe on the back of a credit card</a:t>
            </a:r>
            <a:r>
              <a:rPr lang="en-US" sz="2200" dirty="0" smtClean="0"/>
              <a:t>.</a:t>
            </a:r>
            <a:endParaRPr lang="en-US" sz="2200" dirty="0"/>
          </a:p>
        </p:txBody>
      </p:sp>
    </p:spTree>
    <p:extLst>
      <p:ext uri="{BB962C8B-B14F-4D97-AF65-F5344CB8AC3E}">
        <p14:creationId xmlns:p14="http://schemas.microsoft.com/office/powerpoint/2010/main" val="3339788928"/>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37" y="138989"/>
            <a:ext cx="8835902" cy="1004011"/>
          </a:xfrm>
        </p:spPr>
        <p:txBody>
          <a:bodyPr>
            <a:normAutofit/>
          </a:bodyPr>
          <a:lstStyle/>
          <a:p>
            <a:r>
              <a:rPr lang="en-US" dirty="0"/>
              <a:t>Scanners and Reading </a:t>
            </a:r>
            <a:r>
              <a:rPr lang="en-US" dirty="0" smtClean="0"/>
              <a:t>Devices (9 of 10)</a:t>
            </a:r>
            <a:endParaRPr lang="en-US" dirty="0"/>
          </a:p>
        </p:txBody>
      </p:sp>
      <p:sp>
        <p:nvSpPr>
          <p:cNvPr id="5" name="Content Placeholder 4"/>
          <p:cNvSpPr>
            <a:spLocks noGrp="1"/>
          </p:cNvSpPr>
          <p:nvPr>
            <p:ph sz="quarter" idx="11"/>
          </p:nvPr>
        </p:nvSpPr>
        <p:spPr>
          <a:xfrm>
            <a:off x="228600" y="1143000"/>
            <a:ext cx="8763000" cy="2057400"/>
          </a:xfrm>
        </p:spPr>
        <p:txBody>
          <a:bodyPr/>
          <a:lstStyle/>
          <a:p>
            <a:r>
              <a:rPr lang="en-US" sz="2400" dirty="0"/>
              <a:t>MICR (magnetic ink character recognition) devices read text printed with magnetized ink</a:t>
            </a:r>
          </a:p>
          <a:p>
            <a:r>
              <a:rPr lang="en-US" sz="2400" dirty="0"/>
              <a:t>An MICR reader converts MICR characters into a form the computer can process</a:t>
            </a:r>
          </a:p>
          <a:p>
            <a:r>
              <a:rPr lang="en-US" sz="2400" dirty="0"/>
              <a:t>Banking industry uses MICR for check </a:t>
            </a:r>
            <a:r>
              <a:rPr lang="en-US" sz="2400" dirty="0" smtClean="0"/>
              <a:t>processing</a:t>
            </a:r>
            <a:endParaRPr lang="en-US" sz="2400" dirty="0"/>
          </a:p>
        </p:txBody>
      </p:sp>
      <p:pic>
        <p:nvPicPr>
          <p:cNvPr id="7" name="Picture 2" descr="A photo shows a check with MICR characters preprinted on it."/>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981200" y="3276600"/>
            <a:ext cx="4628677" cy="198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04800" y="5410200"/>
            <a:ext cx="8686800" cy="762000"/>
          </a:xfrm>
        </p:spPr>
        <p:txBody>
          <a:bodyPr/>
          <a:lstStyle/>
          <a:p>
            <a:r>
              <a:rPr lang="en-US" sz="1600" b="1" dirty="0"/>
              <a:t>Figure 7-21 </a:t>
            </a:r>
            <a:r>
              <a:rPr lang="en-US" sz="1600" dirty="0"/>
              <a:t>The MICR characters preprinted on the check </a:t>
            </a:r>
            <a:r>
              <a:rPr lang="en-US" sz="1600" dirty="0" smtClean="0"/>
              <a:t>represent the </a:t>
            </a:r>
            <a:r>
              <a:rPr lang="en-US" sz="1600" dirty="0"/>
              <a:t>bank routing </a:t>
            </a:r>
            <a:r>
              <a:rPr lang="en-US" sz="1600" dirty="0" smtClean="0"/>
              <a:t>number, customer </a:t>
            </a:r>
            <a:r>
              <a:rPr lang="en-US" sz="1600" dirty="0"/>
              <a:t>account number, and </a:t>
            </a:r>
            <a:r>
              <a:rPr lang="en-US" sz="1600" dirty="0" smtClean="0"/>
              <a:t>check number</a:t>
            </a:r>
            <a:r>
              <a:rPr lang="en-US" sz="1600" dirty="0"/>
              <a:t>. The amount of the check in the lower-right corner is </a:t>
            </a:r>
            <a:r>
              <a:rPr lang="en-US" sz="1600" dirty="0" smtClean="0"/>
              <a:t>added after </a:t>
            </a:r>
            <a:r>
              <a:rPr lang="en-US" sz="1600" dirty="0"/>
              <a:t>the check is cashed.</a:t>
            </a:r>
          </a:p>
        </p:txBody>
      </p:sp>
    </p:spTree>
    <p:extLst>
      <p:ext uri="{BB962C8B-B14F-4D97-AF65-F5344CB8AC3E}">
        <p14:creationId xmlns:p14="http://schemas.microsoft.com/office/powerpoint/2010/main" val="379757033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37" y="138989"/>
            <a:ext cx="8835902" cy="1004011"/>
          </a:xfrm>
        </p:spPr>
        <p:txBody>
          <a:bodyPr>
            <a:normAutofit/>
          </a:bodyPr>
          <a:lstStyle/>
          <a:p>
            <a:r>
              <a:rPr lang="en-US" dirty="0"/>
              <a:t>Scanners and Reading </a:t>
            </a:r>
            <a:r>
              <a:rPr lang="en-US" dirty="0" smtClean="0"/>
              <a:t>Devices (10 of 10)</a:t>
            </a:r>
            <a:endParaRPr lang="en-US" dirty="0"/>
          </a:p>
        </p:txBody>
      </p:sp>
      <p:sp>
        <p:nvSpPr>
          <p:cNvPr id="5" name="Content Placeholder 4"/>
          <p:cNvSpPr>
            <a:spLocks noGrp="1"/>
          </p:cNvSpPr>
          <p:nvPr>
            <p:ph sz="quarter" idx="11"/>
          </p:nvPr>
        </p:nvSpPr>
        <p:spPr>
          <a:xfrm>
            <a:off x="228600" y="1143000"/>
            <a:ext cx="8763000" cy="838200"/>
          </a:xfrm>
        </p:spPr>
        <p:txBody>
          <a:bodyPr/>
          <a:lstStyle/>
          <a:p>
            <a:r>
              <a:rPr lang="en-US" sz="2400" dirty="0"/>
              <a:t>A data collection device obtains data directly at the location where the transaction or event takes place</a:t>
            </a:r>
          </a:p>
        </p:txBody>
      </p:sp>
      <p:pic>
        <p:nvPicPr>
          <p:cNvPr id="8" name="Picture 2" descr="A photo shows an employee in a warehouse using a data collection device to scan items."/>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947121" y="2016456"/>
            <a:ext cx="2554432" cy="317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292090"/>
            <a:ext cx="8686800" cy="922020"/>
          </a:xfrm>
        </p:spPr>
        <p:txBody>
          <a:bodyPr/>
          <a:lstStyle/>
          <a:p>
            <a:r>
              <a:rPr lang="en-US" sz="2000" b="1" dirty="0"/>
              <a:t>Figure 7-22 </a:t>
            </a:r>
            <a:r>
              <a:rPr lang="en-US" sz="2000" dirty="0"/>
              <a:t>An employee in a warehouse uses this data </a:t>
            </a:r>
            <a:r>
              <a:rPr lang="en-US" sz="2000" dirty="0" smtClean="0"/>
              <a:t>collection device </a:t>
            </a:r>
            <a:r>
              <a:rPr lang="en-US" sz="2000" dirty="0"/>
              <a:t>to scan items, which wirelessly transmits information about </a:t>
            </a:r>
            <a:r>
              <a:rPr lang="en-US" sz="2000" dirty="0" smtClean="0"/>
              <a:t>the scanned </a:t>
            </a:r>
            <a:r>
              <a:rPr lang="en-US" sz="2000" dirty="0"/>
              <a:t>item to the store’s inventory system</a:t>
            </a:r>
            <a:r>
              <a:rPr lang="en-US" sz="2000" dirty="0" smtClean="0"/>
              <a:t>.</a:t>
            </a:r>
            <a:endParaRPr lang="en-US" sz="2000" dirty="0"/>
          </a:p>
        </p:txBody>
      </p:sp>
    </p:spTree>
    <p:extLst>
      <p:ext uri="{BB962C8B-B14F-4D97-AF65-F5344CB8AC3E}">
        <p14:creationId xmlns:p14="http://schemas.microsoft.com/office/powerpoint/2010/main" val="293079772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0072"/>
            <a:ext cx="8032638" cy="754328"/>
          </a:xfrm>
        </p:spPr>
        <p:txBody>
          <a:bodyPr/>
          <a:lstStyle/>
          <a:p>
            <a:r>
              <a:rPr lang="en-US" dirty="0"/>
              <a:t>What Is Output?</a:t>
            </a:r>
          </a:p>
        </p:txBody>
      </p:sp>
      <p:sp>
        <p:nvSpPr>
          <p:cNvPr id="5" name="Content Placeholder 4"/>
          <p:cNvSpPr>
            <a:spLocks noGrp="1"/>
          </p:cNvSpPr>
          <p:nvPr>
            <p:ph sz="quarter" idx="11"/>
          </p:nvPr>
        </p:nvSpPr>
        <p:spPr>
          <a:xfrm>
            <a:off x="304800" y="1055589"/>
            <a:ext cx="8763000" cy="468411"/>
          </a:xfrm>
        </p:spPr>
        <p:txBody>
          <a:bodyPr/>
          <a:lstStyle/>
          <a:p>
            <a:r>
              <a:rPr lang="en-US" sz="2400" b="1" dirty="0"/>
              <a:t>Output</a:t>
            </a:r>
            <a:r>
              <a:rPr lang="en-US" sz="2400" dirty="0"/>
              <a:t> is data that has been processed into a useful </a:t>
            </a:r>
            <a:r>
              <a:rPr lang="en-US" sz="2400" dirty="0" smtClean="0"/>
              <a:t>form</a:t>
            </a:r>
            <a:endParaRPr lang="en-US" sz="2400" b="1" dirty="0"/>
          </a:p>
        </p:txBody>
      </p:sp>
      <p:pic>
        <p:nvPicPr>
          <p:cNvPr id="7" name="Picture 2" descr="&quot;An illustration shows the four types of outputs (Text, graphics, Audio, and Video) accompanied by images. They are as follows:&#10;Text: Photos accompanying Text output include that of a monitor displaying text, a sheet of paper with text on it, a printer printing a sheet of paper, and a smartphone displaying text. &#10;Graphics: Photos accompanying Graphics output include that of a digital camera displaying a picture of skyscrapers, a monitor displaying a picture of oranges, a printer printing a colorful photo, and a GPS navigation system displaying routes. &#10;Audio: Photos accompanying Audio output include different types of speakers and a media player with earbuds. &#10;Video: Photos accompanying Text output include that of a smart phone displaying a video of a moving car, a desktop computer displaying a game, and a laptop displaying a video placed on the timeline of video editing software. &#10;&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90539" y="1676400"/>
            <a:ext cx="3048573" cy="385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624763"/>
            <a:ext cx="8104909" cy="547437"/>
          </a:xfrm>
        </p:spPr>
        <p:txBody>
          <a:bodyPr/>
          <a:lstStyle/>
          <a:p>
            <a:r>
              <a:rPr lang="en-US" sz="2000" b="1" dirty="0"/>
              <a:t>Figure 7-23 </a:t>
            </a:r>
            <a:r>
              <a:rPr lang="en-US" sz="2000" dirty="0"/>
              <a:t>Four types of output are text, graphics, audio, and video</a:t>
            </a:r>
            <a:r>
              <a:rPr lang="en-US" sz="2000" dirty="0" smtClean="0"/>
              <a:t>.</a:t>
            </a:r>
            <a:endParaRPr lang="en-US" sz="2000" dirty="0"/>
          </a:p>
        </p:txBody>
      </p:sp>
    </p:spTree>
    <p:extLst>
      <p:ext uri="{BB962C8B-B14F-4D97-AF65-F5344CB8AC3E}">
        <p14:creationId xmlns:p14="http://schemas.microsoft.com/office/powerpoint/2010/main" val="594993146"/>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a:t>
            </a:r>
            <a:r>
              <a:rPr lang="en-US" dirty="0" smtClean="0"/>
              <a:t>(1 </a:t>
            </a:r>
            <a:r>
              <a:rPr lang="en-US" dirty="0"/>
              <a:t>of </a:t>
            </a:r>
            <a:r>
              <a:rPr lang="en-US" dirty="0" smtClean="0"/>
              <a:t>5)</a:t>
            </a:r>
            <a:endParaRPr lang="en-US" dirty="0"/>
          </a:p>
        </p:txBody>
      </p:sp>
      <p:sp>
        <p:nvSpPr>
          <p:cNvPr id="3" name="Content Placeholder 2"/>
          <p:cNvSpPr>
            <a:spLocks noGrp="1"/>
          </p:cNvSpPr>
          <p:nvPr>
            <p:ph idx="1"/>
          </p:nvPr>
        </p:nvSpPr>
        <p:spPr/>
        <p:txBody>
          <a:bodyPr/>
          <a:lstStyle/>
          <a:p>
            <a:r>
              <a:rPr lang="en-US" dirty="0"/>
              <a:t>A </a:t>
            </a:r>
            <a:r>
              <a:rPr lang="en-US" b="1" dirty="0"/>
              <a:t>display </a:t>
            </a:r>
            <a:r>
              <a:rPr lang="en-US" dirty="0"/>
              <a:t>visually conveys text, graphics, and video information</a:t>
            </a:r>
          </a:p>
          <a:p>
            <a:r>
              <a:rPr lang="en-US" dirty="0"/>
              <a:t>A </a:t>
            </a:r>
            <a:r>
              <a:rPr lang="en-US" b="1" dirty="0"/>
              <a:t>monitor</a:t>
            </a:r>
            <a:r>
              <a:rPr lang="en-US" dirty="0"/>
              <a:t> is a display that is packaged as a separate peripheral device</a:t>
            </a:r>
          </a:p>
          <a:p>
            <a:pPr lvl="1"/>
            <a:r>
              <a:rPr lang="en-US" b="1" dirty="0"/>
              <a:t>LCD </a:t>
            </a:r>
            <a:r>
              <a:rPr lang="en-US" dirty="0" smtClean="0"/>
              <a:t>monitor</a:t>
            </a:r>
          </a:p>
          <a:p>
            <a:pPr lvl="1"/>
            <a:r>
              <a:rPr lang="en-US" altLang="zh-TW" b="1" dirty="0" smtClean="0"/>
              <a:t>CRT</a:t>
            </a:r>
            <a:r>
              <a:rPr lang="en-US" altLang="zh-TW" dirty="0"/>
              <a:t> </a:t>
            </a:r>
            <a:r>
              <a:rPr lang="en-US" altLang="zh-TW" dirty="0" smtClean="0"/>
              <a:t>(cathode-ray </a:t>
            </a:r>
            <a:r>
              <a:rPr lang="en-US" altLang="zh-TW" dirty="0"/>
              <a:t>tube) monitor</a:t>
            </a:r>
            <a:endParaRPr lang="en-US" dirty="0"/>
          </a:p>
        </p:txBody>
      </p:sp>
    </p:spTree>
    <p:extLst>
      <p:ext uri="{BB962C8B-B14F-4D97-AF65-F5344CB8AC3E}">
        <p14:creationId xmlns:p14="http://schemas.microsoft.com/office/powerpoint/2010/main" val="921999967"/>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04800"/>
            <a:ext cx="8032638" cy="1004011"/>
          </a:xfrm>
        </p:spPr>
        <p:txBody>
          <a:bodyPr/>
          <a:lstStyle/>
          <a:p>
            <a:r>
              <a:rPr lang="en-US" dirty="0"/>
              <a:t>Displays </a:t>
            </a:r>
            <a:r>
              <a:rPr lang="en-US" dirty="0" smtClean="0"/>
              <a:t>(2 </a:t>
            </a:r>
            <a:r>
              <a:rPr lang="en-US" dirty="0"/>
              <a:t>of </a:t>
            </a:r>
            <a:r>
              <a:rPr lang="en-US" dirty="0" smtClean="0"/>
              <a:t>5)</a:t>
            </a:r>
            <a:endParaRPr lang="en-US" dirty="0"/>
          </a:p>
        </p:txBody>
      </p:sp>
      <p:pic>
        <p:nvPicPr>
          <p:cNvPr id="7" name="Picture 2" descr="An illustration shows the following display devices, each accompanied by a respective photo: Monitor display, laptop display, digital camera display, navigation system display, handheld game device display, and smartphone display.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158203" y="1669589"/>
            <a:ext cx="4487933" cy="335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327689" y="5420591"/>
            <a:ext cx="6641022" cy="675409"/>
          </a:xfrm>
        </p:spPr>
        <p:txBody>
          <a:bodyPr/>
          <a:lstStyle/>
          <a:p>
            <a:r>
              <a:rPr lang="en-US" sz="2200" b="1" dirty="0"/>
              <a:t>Figure 7-24 </a:t>
            </a:r>
            <a:r>
              <a:rPr lang="en-US" sz="2200" dirty="0"/>
              <a:t>A variety of displays</a:t>
            </a:r>
            <a:r>
              <a:rPr lang="en-US" sz="2200" dirty="0" smtClean="0"/>
              <a:t>.</a:t>
            </a:r>
            <a:endParaRPr lang="en-US" sz="2200" dirty="0"/>
          </a:p>
        </p:txBody>
      </p:sp>
    </p:spTree>
    <p:extLst>
      <p:ext uri="{BB962C8B-B14F-4D97-AF65-F5344CB8AC3E}">
        <p14:creationId xmlns:p14="http://schemas.microsoft.com/office/powerpoint/2010/main" val="315750952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a:t>
            </a:r>
            <a:r>
              <a:rPr lang="en-US" dirty="0" smtClean="0"/>
              <a:t>(3 </a:t>
            </a:r>
            <a:r>
              <a:rPr lang="en-US" dirty="0"/>
              <a:t>of </a:t>
            </a:r>
            <a:r>
              <a:rPr lang="en-US" dirty="0" smtClean="0"/>
              <a:t>5)</a:t>
            </a:r>
            <a:endParaRPr lang="en-US" dirty="0"/>
          </a:p>
        </p:txBody>
      </p:sp>
      <p:sp>
        <p:nvSpPr>
          <p:cNvPr id="3" name="Content Placeholder 2"/>
          <p:cNvSpPr>
            <a:spLocks noGrp="1"/>
          </p:cNvSpPr>
          <p:nvPr>
            <p:ph idx="1"/>
          </p:nvPr>
        </p:nvSpPr>
        <p:spPr>
          <a:xfrm>
            <a:off x="152400" y="1265237"/>
            <a:ext cx="8763000" cy="4830763"/>
          </a:xfrm>
        </p:spPr>
        <p:txBody>
          <a:bodyPr/>
          <a:lstStyle/>
          <a:p>
            <a:r>
              <a:rPr lang="en-US" dirty="0"/>
              <a:t>The quality of a display depends primarily on its</a:t>
            </a:r>
            <a:r>
              <a:rPr lang="en-US" dirty="0" smtClean="0"/>
              <a:t>:</a:t>
            </a:r>
          </a:p>
          <a:p>
            <a:pPr lvl="1"/>
            <a:r>
              <a:rPr lang="en-US" b="1" dirty="0"/>
              <a:t>Resolution</a:t>
            </a:r>
          </a:p>
          <a:p>
            <a:pPr lvl="1"/>
            <a:r>
              <a:rPr lang="en-US" dirty="0"/>
              <a:t>Response time</a:t>
            </a:r>
          </a:p>
          <a:p>
            <a:pPr lvl="1"/>
            <a:r>
              <a:rPr lang="en-US" dirty="0"/>
              <a:t>Brightness</a:t>
            </a:r>
          </a:p>
          <a:p>
            <a:pPr lvl="1"/>
            <a:r>
              <a:rPr lang="en-US" dirty="0"/>
              <a:t>Dot pitch</a:t>
            </a:r>
          </a:p>
          <a:p>
            <a:pPr lvl="1"/>
            <a:r>
              <a:rPr lang="en-US" dirty="0"/>
              <a:t>Contrast </a:t>
            </a:r>
            <a:r>
              <a:rPr lang="en-US" dirty="0" smtClean="0"/>
              <a:t>ratio</a:t>
            </a:r>
          </a:p>
          <a:p>
            <a:pPr marL="342900" lvl="1" indent="-342900">
              <a:buFont typeface="Arial" pitchFamily="34" charset="0"/>
              <a:buChar char="•"/>
            </a:pPr>
            <a:r>
              <a:rPr lang="en-US" sz="2600" dirty="0"/>
              <a:t>Today’s monitors use a digital signal to produce a </a:t>
            </a:r>
            <a:r>
              <a:rPr lang="en-US" sz="2600" dirty="0" smtClean="0"/>
              <a:t>picture</a:t>
            </a:r>
            <a:endParaRPr lang="en-US" sz="2600" dirty="0"/>
          </a:p>
        </p:txBody>
      </p:sp>
    </p:spTree>
    <p:extLst>
      <p:ext uri="{BB962C8B-B14F-4D97-AF65-F5344CB8AC3E}">
        <p14:creationId xmlns:p14="http://schemas.microsoft.com/office/powerpoint/2010/main" val="277974805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a:t>
            </a:r>
            <a:r>
              <a:rPr lang="en-US" dirty="0" smtClean="0"/>
              <a:t>(4 of 5)</a:t>
            </a:r>
            <a:endParaRPr lang="en-US" dirty="0"/>
          </a:p>
        </p:txBody>
      </p:sp>
      <p:sp>
        <p:nvSpPr>
          <p:cNvPr id="3" name="Content Placeholder 2"/>
          <p:cNvSpPr>
            <a:spLocks noGrp="1"/>
          </p:cNvSpPr>
          <p:nvPr>
            <p:ph idx="1"/>
          </p:nvPr>
        </p:nvSpPr>
        <p:spPr/>
        <p:txBody>
          <a:bodyPr/>
          <a:lstStyle/>
          <a:p>
            <a:pPr marL="342900" lvl="1" indent="-342900">
              <a:buFont typeface="Arial" pitchFamily="34" charset="0"/>
              <a:buChar char="•"/>
            </a:pPr>
            <a:r>
              <a:rPr lang="en-US" sz="2600" dirty="0"/>
              <a:t>To display the highest quality images, the monitor should plug in a:</a:t>
            </a:r>
          </a:p>
          <a:p>
            <a:pPr lvl="1"/>
            <a:r>
              <a:rPr lang="en-US" dirty="0"/>
              <a:t>A DVI port</a:t>
            </a:r>
          </a:p>
          <a:p>
            <a:pPr lvl="1"/>
            <a:r>
              <a:rPr lang="en-US" dirty="0"/>
              <a:t>An HDMI port</a:t>
            </a:r>
          </a:p>
          <a:p>
            <a:pPr lvl="1"/>
            <a:r>
              <a:rPr lang="en-US" dirty="0"/>
              <a:t>A </a:t>
            </a:r>
            <a:r>
              <a:rPr lang="en-US" dirty="0" smtClean="0"/>
              <a:t>Display Port</a:t>
            </a:r>
          </a:p>
          <a:p>
            <a:r>
              <a:rPr lang="en-US" dirty="0"/>
              <a:t>Home users sometimes use a digital television (DTV) as a display</a:t>
            </a:r>
          </a:p>
          <a:p>
            <a:r>
              <a:rPr lang="en-US" b="1" dirty="0"/>
              <a:t>HDTV</a:t>
            </a:r>
            <a:r>
              <a:rPr lang="en-US" dirty="0"/>
              <a:t> is the most advanced form of digital television</a:t>
            </a:r>
          </a:p>
          <a:p>
            <a:r>
              <a:rPr lang="en-US" dirty="0"/>
              <a:t>A Smart TV is an Internet-enabled </a:t>
            </a:r>
            <a:r>
              <a:rPr lang="en-US" dirty="0" smtClean="0"/>
              <a:t>HDTV</a:t>
            </a:r>
            <a:endParaRPr lang="en-US" dirty="0"/>
          </a:p>
        </p:txBody>
      </p:sp>
    </p:spTree>
    <p:extLst>
      <p:ext uri="{BB962C8B-B14F-4D97-AF65-F5344CB8AC3E}">
        <p14:creationId xmlns:p14="http://schemas.microsoft.com/office/powerpoint/2010/main" val="133333723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a:t>
            </a:r>
            <a:r>
              <a:rPr lang="en-US" dirty="0" smtClean="0"/>
              <a:t>(5 of 5)</a:t>
            </a:r>
            <a:endParaRPr lang="en-US" dirty="0"/>
          </a:p>
        </p:txBody>
      </p:sp>
      <p:pic>
        <p:nvPicPr>
          <p:cNvPr id="7" name="Picture 2" descr="A photo shows a smart TV displaying several applications. It is accompanied by a remote controller.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438400" y="1676400"/>
            <a:ext cx="4113938" cy="316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029200"/>
            <a:ext cx="8458200" cy="1066800"/>
          </a:xfrm>
        </p:spPr>
        <p:txBody>
          <a:bodyPr/>
          <a:lstStyle/>
          <a:p>
            <a:r>
              <a:rPr lang="en-US" sz="2200" b="1" dirty="0"/>
              <a:t>Figure 7-25 </a:t>
            </a:r>
            <a:r>
              <a:rPr lang="en-US" sz="2200" dirty="0"/>
              <a:t>Smart TVs enable you to connect to the Internet and/or watch television shows</a:t>
            </a:r>
            <a:r>
              <a:rPr lang="en-US" sz="2200" dirty="0" smtClean="0"/>
              <a:t>.</a:t>
            </a:r>
            <a:endParaRPr lang="en-US" sz="2200" dirty="0"/>
          </a:p>
        </p:txBody>
      </p:sp>
    </p:spTree>
    <p:extLst>
      <p:ext uri="{BB962C8B-B14F-4D97-AF65-F5344CB8AC3E}">
        <p14:creationId xmlns:p14="http://schemas.microsoft.com/office/powerpoint/2010/main" val="244248362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721" y="61452"/>
            <a:ext cx="8873030" cy="829761"/>
          </a:xfrm>
        </p:spPr>
        <p:txBody>
          <a:bodyPr/>
          <a:lstStyle/>
          <a:p>
            <a:r>
              <a:rPr lang="en-US" dirty="0"/>
              <a:t>What Is Input</a:t>
            </a:r>
            <a:r>
              <a:rPr lang="en-US" dirty="0" smtClean="0"/>
              <a:t>? (1 of 2)</a:t>
            </a:r>
            <a:endParaRPr lang="en-US" dirty="0"/>
          </a:p>
        </p:txBody>
      </p:sp>
      <p:sp>
        <p:nvSpPr>
          <p:cNvPr id="7" name="Content Placeholder 6"/>
          <p:cNvSpPr>
            <a:spLocks noGrp="1"/>
          </p:cNvSpPr>
          <p:nvPr>
            <p:ph sz="quarter" idx="11"/>
          </p:nvPr>
        </p:nvSpPr>
        <p:spPr>
          <a:xfrm>
            <a:off x="165274" y="963564"/>
            <a:ext cx="8889653" cy="865236"/>
          </a:xfrm>
        </p:spPr>
        <p:txBody>
          <a:bodyPr/>
          <a:lstStyle/>
          <a:p>
            <a:r>
              <a:rPr lang="en-US" b="1" dirty="0"/>
              <a:t>Input</a:t>
            </a:r>
            <a:r>
              <a:rPr lang="en-US" dirty="0"/>
              <a:t> is any data and instructions entered into the memory of a computer</a:t>
            </a:r>
            <a:endParaRPr lang="en-US" b="1" dirty="0"/>
          </a:p>
        </p:txBody>
      </p:sp>
      <p:pic>
        <p:nvPicPr>
          <p:cNvPr id="4098" name="Picture 2" descr="An illustration shows the following input devices, each accompanied by a respective photo: Mouse, Touchscreen, Stylus, Game controller, Microphone (in headset), A laptop with a  built-in webcam, Scanner, an OMR sheet with a callout reading, Marks read by OMR devices, Bar code reader, Magstripe reader, and a 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946" y="1981200"/>
            <a:ext cx="2701636" cy="282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67876" y="5175354"/>
            <a:ext cx="8982942" cy="844446"/>
          </a:xfrm>
        </p:spPr>
        <p:txBody>
          <a:bodyPr/>
          <a:lstStyle/>
          <a:p>
            <a:r>
              <a:rPr lang="en-US" sz="2200" b="1" dirty="0"/>
              <a:t>Figure 7-1 </a:t>
            </a:r>
            <a:r>
              <a:rPr lang="en-US" sz="2200" dirty="0"/>
              <a:t>Users can enter data and instructions into computers and mobile devices in a variety of ways</a:t>
            </a:r>
            <a:r>
              <a:rPr lang="en-US" sz="2200" dirty="0" smtClean="0"/>
              <a:t>.</a:t>
            </a:r>
          </a:p>
        </p:txBody>
      </p:sp>
    </p:spTree>
    <p:extLst>
      <p:ext uri="{BB962C8B-B14F-4D97-AF65-F5344CB8AC3E}">
        <p14:creationId xmlns:p14="http://schemas.microsoft.com/office/powerpoint/2010/main" val="6669870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0"/>
            <a:ext cx="8032638" cy="1004011"/>
          </a:xfrm>
        </p:spPr>
        <p:txBody>
          <a:bodyPr/>
          <a:lstStyle/>
          <a:p>
            <a:r>
              <a:rPr lang="en-US" dirty="0"/>
              <a:t>Printers </a:t>
            </a:r>
            <a:r>
              <a:rPr lang="en-US" dirty="0" smtClean="0"/>
              <a:t>(1 </a:t>
            </a:r>
            <a:r>
              <a:rPr lang="en-US" dirty="0"/>
              <a:t>of </a:t>
            </a:r>
            <a:r>
              <a:rPr lang="en-US" dirty="0" smtClean="0"/>
              <a:t>13)</a:t>
            </a:r>
            <a:endParaRPr lang="en-US" dirty="0"/>
          </a:p>
        </p:txBody>
      </p:sp>
      <p:sp>
        <p:nvSpPr>
          <p:cNvPr id="6" name="Content Placeholder 5"/>
          <p:cNvSpPr>
            <a:spLocks noGrp="1"/>
          </p:cNvSpPr>
          <p:nvPr>
            <p:ph sz="quarter" idx="11"/>
          </p:nvPr>
        </p:nvSpPr>
        <p:spPr>
          <a:xfrm>
            <a:off x="228600" y="1066800"/>
            <a:ext cx="8763000" cy="1524000"/>
          </a:xfrm>
        </p:spPr>
        <p:txBody>
          <a:bodyPr/>
          <a:lstStyle/>
          <a:p>
            <a:r>
              <a:rPr lang="en-US" sz="2400" dirty="0"/>
              <a:t>A </a:t>
            </a:r>
            <a:r>
              <a:rPr lang="en-US" sz="2400" b="1" dirty="0"/>
              <a:t>printer</a:t>
            </a:r>
            <a:r>
              <a:rPr lang="en-US" sz="2400" dirty="0"/>
              <a:t> is an output device that produces text and graphics on a physical medium</a:t>
            </a:r>
          </a:p>
          <a:p>
            <a:r>
              <a:rPr lang="en-US" sz="2400" dirty="0"/>
              <a:t>Before purchasing a printer, ask yourself a series of </a:t>
            </a:r>
            <a:r>
              <a:rPr lang="en-US" sz="2400" dirty="0" smtClean="0"/>
              <a:t>questions</a:t>
            </a:r>
            <a:endParaRPr lang="en-US" sz="2400" dirty="0"/>
          </a:p>
        </p:txBody>
      </p:sp>
      <p:pic>
        <p:nvPicPr>
          <p:cNvPr id="7" name="Picture 2" descr="&quot;An illustration lists a set of questions to consider before purchasing a printer. They are as follows: &#10;1. What is my budget? 2. How fast must my printer print? 3. Do I need a color printer? 4. What is the cost per page for printing? 5. Do I need multiple copies of documents? 6. Will I print graphics? 7. Do I want to print photos? 8. Do I want to print directly from a memory card? 9. What types of paper does the printer use? 10. What sizes of paper does the printer accept? 11. Do I want to print on both sides of the paper? 12. How much paper can the printer tray hold? 13. Will the printer work with my computer and software? 14. How much do supplies such as ink, toner, and paper cost? 15. Can the printer print on envelopes? 16. How many envelopes can the printer print at a time? 17. How much do I print now, and how much will I be printing in a year or two? 18. Will the printer be connected to a network? 19. Do I want wireless printing capability?&quo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87434" y="2667000"/>
            <a:ext cx="2927566" cy="306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01762" y="5796725"/>
            <a:ext cx="8032638" cy="375475"/>
          </a:xfrm>
        </p:spPr>
        <p:txBody>
          <a:bodyPr/>
          <a:lstStyle/>
          <a:p>
            <a:r>
              <a:rPr lang="en-US" sz="2000" b="1" dirty="0"/>
              <a:t>Figure 7-26 </a:t>
            </a:r>
            <a:r>
              <a:rPr lang="en-US" sz="2000" dirty="0"/>
              <a:t>Questions to consider before purchasing a printer.</a:t>
            </a:r>
          </a:p>
        </p:txBody>
      </p:sp>
    </p:spTree>
    <p:extLst>
      <p:ext uri="{BB962C8B-B14F-4D97-AF65-F5344CB8AC3E}">
        <p14:creationId xmlns:p14="http://schemas.microsoft.com/office/powerpoint/2010/main" val="419804722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Printers </a:t>
            </a:r>
            <a:r>
              <a:rPr lang="en-US" dirty="0" smtClean="0"/>
              <a:t>(2 </a:t>
            </a:r>
            <a:r>
              <a:rPr lang="en-US" dirty="0"/>
              <a:t>of </a:t>
            </a:r>
            <a:r>
              <a:rPr lang="en-US" dirty="0" smtClean="0"/>
              <a:t>13)</a:t>
            </a:r>
            <a:endParaRPr lang="en-US" dirty="0"/>
          </a:p>
        </p:txBody>
      </p:sp>
      <p:sp>
        <p:nvSpPr>
          <p:cNvPr id="3" name="Content Placeholder 2"/>
          <p:cNvSpPr>
            <a:spLocks noGrp="1"/>
          </p:cNvSpPr>
          <p:nvPr>
            <p:ph idx="1"/>
          </p:nvPr>
        </p:nvSpPr>
        <p:spPr/>
        <p:txBody>
          <a:bodyPr/>
          <a:lstStyle/>
          <a:p>
            <a:r>
              <a:rPr lang="en-US" dirty="0"/>
              <a:t>A </a:t>
            </a:r>
            <a:r>
              <a:rPr lang="en-US" b="1" dirty="0"/>
              <a:t>nonimpact printer</a:t>
            </a:r>
            <a:r>
              <a:rPr lang="en-US" dirty="0"/>
              <a:t> forms characters and graphics on a piece of paper without actually contacting the </a:t>
            </a:r>
            <a:r>
              <a:rPr lang="en-US" dirty="0" smtClean="0"/>
              <a:t>paper</a:t>
            </a:r>
          </a:p>
          <a:p>
            <a:pPr lvl="1"/>
            <a:r>
              <a:rPr lang="en-US" sz="2200" dirty="0"/>
              <a:t>Ink-jet printers</a:t>
            </a:r>
          </a:p>
          <a:p>
            <a:pPr lvl="1"/>
            <a:r>
              <a:rPr lang="en-US" sz="2200" dirty="0"/>
              <a:t>Photo printers</a:t>
            </a:r>
          </a:p>
          <a:p>
            <a:pPr lvl="1"/>
            <a:r>
              <a:rPr lang="en-US" sz="2200" dirty="0"/>
              <a:t>Laser printers</a:t>
            </a:r>
          </a:p>
          <a:p>
            <a:pPr lvl="1"/>
            <a:r>
              <a:rPr lang="en-US" sz="2200" dirty="0"/>
              <a:t>All-in-one printers</a:t>
            </a:r>
          </a:p>
          <a:p>
            <a:pPr lvl="1"/>
            <a:r>
              <a:rPr lang="en-US" sz="2200" dirty="0"/>
              <a:t>3-D printers</a:t>
            </a:r>
          </a:p>
          <a:p>
            <a:pPr lvl="1"/>
            <a:r>
              <a:rPr lang="en-US" sz="2200" dirty="0"/>
              <a:t>Thermal printers</a:t>
            </a:r>
          </a:p>
          <a:p>
            <a:pPr lvl="1"/>
            <a:r>
              <a:rPr lang="en-US" sz="2200" dirty="0"/>
              <a:t>Mobile printers</a:t>
            </a:r>
          </a:p>
          <a:p>
            <a:pPr lvl="1"/>
            <a:r>
              <a:rPr lang="en-US" sz="2200" dirty="0"/>
              <a:t>Label printers</a:t>
            </a:r>
          </a:p>
          <a:p>
            <a:pPr lvl="1"/>
            <a:r>
              <a:rPr lang="en-US" sz="2200" dirty="0"/>
              <a:t>Plotters</a:t>
            </a:r>
          </a:p>
          <a:p>
            <a:pPr lvl="1"/>
            <a:r>
              <a:rPr lang="en-US" sz="2200" dirty="0"/>
              <a:t>Large-format </a:t>
            </a:r>
            <a:r>
              <a:rPr lang="en-US" sz="2200" dirty="0" smtClean="0"/>
              <a:t>printers</a:t>
            </a:r>
            <a:endParaRPr lang="en-US" sz="2200" dirty="0"/>
          </a:p>
        </p:txBody>
      </p:sp>
    </p:spTree>
    <p:extLst>
      <p:ext uri="{BB962C8B-B14F-4D97-AF65-F5344CB8AC3E}">
        <p14:creationId xmlns:p14="http://schemas.microsoft.com/office/powerpoint/2010/main" val="4058094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032638" cy="754328"/>
          </a:xfrm>
        </p:spPr>
        <p:txBody>
          <a:bodyPr/>
          <a:lstStyle/>
          <a:p>
            <a:r>
              <a:rPr lang="en-US" dirty="0"/>
              <a:t>Printers </a:t>
            </a:r>
            <a:r>
              <a:rPr lang="en-US" dirty="0" smtClean="0"/>
              <a:t>(3 </a:t>
            </a:r>
            <a:r>
              <a:rPr lang="en-US" dirty="0"/>
              <a:t>of </a:t>
            </a:r>
            <a:r>
              <a:rPr lang="en-US" dirty="0" smtClean="0"/>
              <a:t>13)</a:t>
            </a:r>
            <a:endParaRPr lang="en-US" dirty="0"/>
          </a:p>
        </p:txBody>
      </p:sp>
      <p:sp>
        <p:nvSpPr>
          <p:cNvPr id="5" name="Content Placeholder 4"/>
          <p:cNvSpPr>
            <a:spLocks noGrp="1"/>
          </p:cNvSpPr>
          <p:nvPr>
            <p:ph sz="quarter" idx="11"/>
          </p:nvPr>
        </p:nvSpPr>
        <p:spPr>
          <a:xfrm>
            <a:off x="152400" y="914400"/>
            <a:ext cx="8839200" cy="2057400"/>
          </a:xfrm>
        </p:spPr>
        <p:txBody>
          <a:bodyPr/>
          <a:lstStyle/>
          <a:p>
            <a:r>
              <a:rPr lang="en-US" dirty="0"/>
              <a:t>An </a:t>
            </a:r>
            <a:r>
              <a:rPr lang="en-US" b="1" dirty="0"/>
              <a:t>ink-jet printer</a:t>
            </a:r>
            <a:r>
              <a:rPr lang="en-US" dirty="0"/>
              <a:t> forms characters and graphics by spraying tiny drops of liquid ink onto a piece of paper</a:t>
            </a:r>
          </a:p>
          <a:p>
            <a:pPr lvl="1"/>
            <a:r>
              <a:rPr lang="en-US" dirty="0"/>
              <a:t>Color or black-and-white</a:t>
            </a:r>
          </a:p>
          <a:p>
            <a:pPr lvl="1"/>
            <a:r>
              <a:rPr lang="en-US" dirty="0"/>
              <a:t>Speed is measured by the number of pages per minute (ppm) it can </a:t>
            </a:r>
            <a:r>
              <a:rPr lang="en-US" dirty="0" smtClean="0"/>
              <a:t>print</a:t>
            </a:r>
            <a:endParaRPr lang="en-US" dirty="0"/>
          </a:p>
        </p:txBody>
      </p:sp>
      <p:pic>
        <p:nvPicPr>
          <p:cNvPr id="7" name="Picture 2" descr="A photo shows an ink-jet printer printing several documents such as color photographs and paper print outs.&#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88149" y="3062918"/>
            <a:ext cx="3584051" cy="227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410200"/>
            <a:ext cx="8763000" cy="762000"/>
          </a:xfrm>
        </p:spPr>
        <p:txBody>
          <a:bodyPr/>
          <a:lstStyle/>
          <a:p>
            <a:r>
              <a:rPr lang="en-US" sz="2000" b="1" dirty="0"/>
              <a:t>Figure 7-27 </a:t>
            </a:r>
            <a:r>
              <a:rPr lang="en-US" sz="2000" dirty="0"/>
              <a:t>Ink-jet printers are a popular type of color printer used at home and </a:t>
            </a:r>
            <a:r>
              <a:rPr lang="en-US" sz="2000" dirty="0" smtClean="0"/>
              <a:t>in the </a:t>
            </a:r>
            <a:r>
              <a:rPr lang="en-US" sz="2000" dirty="0"/>
              <a:t>office</a:t>
            </a:r>
            <a:r>
              <a:rPr lang="en-US" sz="2000" dirty="0" smtClean="0"/>
              <a:t>.</a:t>
            </a:r>
            <a:endParaRPr lang="en-US" sz="2000" dirty="0"/>
          </a:p>
        </p:txBody>
      </p:sp>
    </p:spTree>
    <p:extLst>
      <p:ext uri="{BB962C8B-B14F-4D97-AF65-F5344CB8AC3E}">
        <p14:creationId xmlns:p14="http://schemas.microsoft.com/office/powerpoint/2010/main" val="13172606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28600"/>
            <a:ext cx="8032638" cy="1004011"/>
          </a:xfrm>
        </p:spPr>
        <p:txBody>
          <a:bodyPr/>
          <a:lstStyle/>
          <a:p>
            <a:r>
              <a:rPr lang="en-US" dirty="0"/>
              <a:t>Printers </a:t>
            </a:r>
            <a:r>
              <a:rPr lang="en-US" dirty="0" smtClean="0"/>
              <a:t>(4 </a:t>
            </a:r>
            <a:r>
              <a:rPr lang="en-US" dirty="0"/>
              <a:t>of </a:t>
            </a:r>
            <a:r>
              <a:rPr lang="en-US" dirty="0" smtClean="0"/>
              <a:t>13)</a:t>
            </a:r>
            <a:endParaRPr lang="en-US" dirty="0"/>
          </a:p>
        </p:txBody>
      </p:sp>
      <p:sp>
        <p:nvSpPr>
          <p:cNvPr id="7" name="Content Placeholder 6"/>
          <p:cNvSpPr>
            <a:spLocks noGrp="1"/>
          </p:cNvSpPr>
          <p:nvPr>
            <p:ph sz="quarter" idx="11"/>
          </p:nvPr>
        </p:nvSpPr>
        <p:spPr>
          <a:xfrm>
            <a:off x="152400" y="1295400"/>
            <a:ext cx="8991600" cy="1295400"/>
          </a:xfrm>
        </p:spPr>
        <p:txBody>
          <a:bodyPr/>
          <a:lstStyle/>
          <a:p>
            <a:pPr lvl="0"/>
            <a:r>
              <a:rPr lang="en-US" dirty="0"/>
              <a:t>A </a:t>
            </a:r>
            <a:r>
              <a:rPr lang="en-US" b="1" dirty="0"/>
              <a:t>photo printer</a:t>
            </a:r>
            <a:r>
              <a:rPr lang="en-US" dirty="0"/>
              <a:t> is a color printer that produces lab-quality photos</a:t>
            </a:r>
          </a:p>
          <a:p>
            <a:pPr lvl="1"/>
            <a:r>
              <a:rPr lang="en-US" dirty="0"/>
              <a:t>Many use ink-jet </a:t>
            </a:r>
            <a:r>
              <a:rPr lang="en-US" dirty="0" smtClean="0"/>
              <a:t>technology</a:t>
            </a:r>
            <a:endParaRPr lang="en-US" dirty="0"/>
          </a:p>
        </p:txBody>
      </p:sp>
      <p:pic>
        <p:nvPicPr>
          <p:cNvPr id="9" name="Picture 2" descr="A photo shows a photo printer printing out photos of sunflowers."/>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43200" y="2807835"/>
            <a:ext cx="3528043" cy="252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1752600" y="5537260"/>
            <a:ext cx="4987636" cy="604705"/>
          </a:xfrm>
        </p:spPr>
        <p:txBody>
          <a:bodyPr/>
          <a:lstStyle/>
          <a:p>
            <a:r>
              <a:rPr lang="en-US" sz="2000" b="1" dirty="0"/>
              <a:t>Figure 7-29 </a:t>
            </a:r>
            <a:r>
              <a:rPr lang="en-US" sz="2000" dirty="0"/>
              <a:t>A photo printer</a:t>
            </a:r>
            <a:r>
              <a:rPr lang="en-US" sz="2000" dirty="0" smtClean="0"/>
              <a:t>.</a:t>
            </a:r>
            <a:endParaRPr lang="en-US" sz="2000" dirty="0"/>
          </a:p>
        </p:txBody>
      </p:sp>
    </p:spTree>
    <p:extLst>
      <p:ext uri="{BB962C8B-B14F-4D97-AF65-F5344CB8AC3E}">
        <p14:creationId xmlns:p14="http://schemas.microsoft.com/office/powerpoint/2010/main" val="173532903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0"/>
            <a:ext cx="8032638" cy="1004011"/>
          </a:xfrm>
        </p:spPr>
        <p:txBody>
          <a:bodyPr/>
          <a:lstStyle/>
          <a:p>
            <a:r>
              <a:rPr lang="en-US" dirty="0"/>
              <a:t>Printers </a:t>
            </a:r>
            <a:r>
              <a:rPr lang="en-US" dirty="0" smtClean="0"/>
              <a:t>(5 of 13)</a:t>
            </a:r>
            <a:endParaRPr lang="en-US" dirty="0"/>
          </a:p>
        </p:txBody>
      </p:sp>
      <p:pic>
        <p:nvPicPr>
          <p:cNvPr id="2050" name="Picture 2" descr="An illustration shows a circular flow diagram of Laser printer, with the following texts in its orbit: High-Speed, High- Quality, Color, and  Black-and-Whit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099" y="1412219"/>
            <a:ext cx="4313802" cy="468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6497281"/>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28600"/>
            <a:ext cx="8032638" cy="1004011"/>
          </a:xfrm>
        </p:spPr>
        <p:txBody>
          <a:bodyPr/>
          <a:lstStyle/>
          <a:p>
            <a:r>
              <a:rPr lang="en-US" dirty="0"/>
              <a:t>Printers </a:t>
            </a:r>
            <a:r>
              <a:rPr lang="en-US" dirty="0" smtClean="0"/>
              <a:t>(6 of 13)</a:t>
            </a:r>
            <a:endParaRPr lang="en-US" dirty="0"/>
          </a:p>
        </p:txBody>
      </p:sp>
      <p:pic>
        <p:nvPicPr>
          <p:cNvPr id="8" name="Picture 2" descr="A photo shows a photo printe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432256" y="1454467"/>
            <a:ext cx="3739944" cy="380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519169" y="5486400"/>
            <a:ext cx="8032638" cy="665175"/>
          </a:xfrm>
        </p:spPr>
        <p:txBody>
          <a:bodyPr/>
          <a:lstStyle/>
          <a:p>
            <a:r>
              <a:rPr lang="en-US" sz="2000" b="1" dirty="0"/>
              <a:t>Figure </a:t>
            </a:r>
            <a:r>
              <a:rPr lang="en-US" sz="2000" b="1" dirty="0" smtClean="0"/>
              <a:t>7-30 </a:t>
            </a:r>
            <a:r>
              <a:rPr lang="en-US" sz="2000" dirty="0"/>
              <a:t>A </a:t>
            </a:r>
            <a:r>
              <a:rPr lang="en-US" sz="2000" dirty="0" smtClean="0"/>
              <a:t>laser </a:t>
            </a:r>
            <a:r>
              <a:rPr lang="en-US" sz="2000" dirty="0"/>
              <a:t>printer</a:t>
            </a:r>
            <a:r>
              <a:rPr lang="en-US" sz="2000" dirty="0" smtClean="0"/>
              <a:t>.</a:t>
            </a:r>
            <a:endParaRPr lang="en-US" sz="2000" dirty="0"/>
          </a:p>
        </p:txBody>
      </p:sp>
    </p:spTree>
    <p:extLst>
      <p:ext uri="{BB962C8B-B14F-4D97-AF65-F5344CB8AC3E}">
        <p14:creationId xmlns:p14="http://schemas.microsoft.com/office/powerpoint/2010/main" val="42284190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04800"/>
            <a:ext cx="8032638" cy="1004011"/>
          </a:xfrm>
        </p:spPr>
        <p:txBody>
          <a:bodyPr/>
          <a:lstStyle/>
          <a:p>
            <a:r>
              <a:rPr lang="en-US" dirty="0"/>
              <a:t>Printers </a:t>
            </a:r>
            <a:r>
              <a:rPr lang="en-US" dirty="0" smtClean="0"/>
              <a:t>(7 of 13)</a:t>
            </a:r>
            <a:endParaRPr lang="en-US" dirty="0"/>
          </a:p>
        </p:txBody>
      </p:sp>
      <p:sp>
        <p:nvSpPr>
          <p:cNvPr id="5" name="Content Placeholder 4"/>
          <p:cNvSpPr>
            <a:spLocks noGrp="1"/>
          </p:cNvSpPr>
          <p:nvPr>
            <p:ph sz="quarter" idx="11"/>
          </p:nvPr>
        </p:nvSpPr>
        <p:spPr>
          <a:xfrm>
            <a:off x="381000" y="1371600"/>
            <a:ext cx="8382000" cy="1371600"/>
          </a:xfrm>
        </p:spPr>
        <p:txBody>
          <a:bodyPr/>
          <a:lstStyle/>
          <a:p>
            <a:r>
              <a:rPr lang="en-US" dirty="0"/>
              <a:t>An </a:t>
            </a:r>
            <a:r>
              <a:rPr lang="en-US" b="1" dirty="0"/>
              <a:t>all-in-one printer </a:t>
            </a:r>
            <a:r>
              <a:rPr lang="en-US" dirty="0"/>
              <a:t>is a single device that prints, scans, copies, and in some cases, faxes</a:t>
            </a:r>
          </a:p>
          <a:p>
            <a:pPr lvl="1"/>
            <a:r>
              <a:rPr lang="en-US" dirty="0"/>
              <a:t>Also called a multifunction </a:t>
            </a:r>
            <a:r>
              <a:rPr lang="en-US" dirty="0" smtClean="0"/>
              <a:t>printer</a:t>
            </a:r>
            <a:endParaRPr lang="en-US" dirty="0"/>
          </a:p>
        </p:txBody>
      </p:sp>
      <p:pic>
        <p:nvPicPr>
          <p:cNvPr id="8" name="Picture 3" descr="A photo shows an all-in-one printe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115178" y="2819400"/>
            <a:ext cx="3980822" cy="252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p:txBody>
          <a:bodyPr/>
          <a:lstStyle/>
          <a:p>
            <a:r>
              <a:rPr lang="en-US" sz="2000" b="1" dirty="0"/>
              <a:t>Figure 7-32 </a:t>
            </a:r>
            <a:r>
              <a:rPr lang="en-US" sz="2000" dirty="0"/>
              <a:t>An all-in-one printer</a:t>
            </a:r>
            <a:r>
              <a:rPr lang="en-US" sz="2000" dirty="0" smtClean="0"/>
              <a:t>.</a:t>
            </a:r>
            <a:endParaRPr lang="en-US" sz="2000" dirty="0"/>
          </a:p>
        </p:txBody>
      </p:sp>
    </p:spTree>
    <p:extLst>
      <p:ext uri="{BB962C8B-B14F-4D97-AF65-F5344CB8AC3E}">
        <p14:creationId xmlns:p14="http://schemas.microsoft.com/office/powerpoint/2010/main" val="102469570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32638" cy="1004011"/>
          </a:xfrm>
        </p:spPr>
        <p:txBody>
          <a:bodyPr/>
          <a:lstStyle/>
          <a:p>
            <a:r>
              <a:rPr lang="en-US" dirty="0"/>
              <a:t>Printers </a:t>
            </a:r>
            <a:r>
              <a:rPr lang="en-US" dirty="0" smtClean="0"/>
              <a:t>(8 of 13)</a:t>
            </a:r>
            <a:endParaRPr lang="en-US" dirty="0"/>
          </a:p>
        </p:txBody>
      </p:sp>
      <p:sp>
        <p:nvSpPr>
          <p:cNvPr id="5" name="Content Placeholder 4"/>
          <p:cNvSpPr>
            <a:spLocks noGrp="1"/>
          </p:cNvSpPr>
          <p:nvPr>
            <p:ph sz="quarter" idx="11"/>
          </p:nvPr>
        </p:nvSpPr>
        <p:spPr>
          <a:xfrm>
            <a:off x="304800" y="1143000"/>
            <a:ext cx="8686800" cy="1447800"/>
          </a:xfrm>
        </p:spPr>
        <p:txBody>
          <a:bodyPr/>
          <a:lstStyle/>
          <a:p>
            <a:r>
              <a:rPr lang="en-US" dirty="0"/>
              <a:t>A </a:t>
            </a:r>
            <a:r>
              <a:rPr lang="en-US" b="1" dirty="0"/>
              <a:t>3-D printer </a:t>
            </a:r>
            <a:r>
              <a:rPr lang="en-US" dirty="0"/>
              <a:t>uses a process called additive manufacturing to create an object by adding material to a three-dimensional object, one horizontal layer at a time</a:t>
            </a:r>
          </a:p>
        </p:txBody>
      </p:sp>
      <p:pic>
        <p:nvPicPr>
          <p:cNvPr id="9" name="Picture 2" descr="A photo shows a 3-D printer creating a rib cage from a digital model. A screen is shown to the right of the photo with an illustration of a ribcage. A callout points to the screen and reads &quot;digital model of rib cage to be printed.&quot; Another callout points to the a model of a ribcage within the 3-D printer and reads &quot;3-D rib cage being printed.&quot;"/>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655271" y="2819400"/>
            <a:ext cx="3610841" cy="260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57200" y="5562600"/>
            <a:ext cx="8032638" cy="665176"/>
          </a:xfrm>
        </p:spPr>
        <p:txBody>
          <a:bodyPr/>
          <a:lstStyle/>
          <a:p>
            <a:r>
              <a:rPr lang="en-US" sz="2000" b="1" dirty="0"/>
              <a:t>Figure 7-33 </a:t>
            </a:r>
            <a:r>
              <a:rPr lang="en-US" sz="2000" dirty="0"/>
              <a:t>A 3-D printer creates a rib cage from </a:t>
            </a:r>
            <a:r>
              <a:rPr lang="en-US" sz="2000" dirty="0" smtClean="0"/>
              <a:t>the digital </a:t>
            </a:r>
            <a:r>
              <a:rPr lang="en-US" sz="2000" dirty="0"/>
              <a:t>model</a:t>
            </a:r>
            <a:r>
              <a:rPr lang="en-US" sz="2000" dirty="0" smtClean="0"/>
              <a:t>.</a:t>
            </a:r>
            <a:endParaRPr lang="en-US" sz="2000" dirty="0"/>
          </a:p>
        </p:txBody>
      </p:sp>
    </p:spTree>
    <p:extLst>
      <p:ext uri="{BB962C8B-B14F-4D97-AF65-F5344CB8AC3E}">
        <p14:creationId xmlns:p14="http://schemas.microsoft.com/office/powerpoint/2010/main" val="17207422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32638" cy="829761"/>
          </a:xfrm>
        </p:spPr>
        <p:txBody>
          <a:bodyPr/>
          <a:lstStyle/>
          <a:p>
            <a:r>
              <a:rPr lang="en-US" dirty="0"/>
              <a:t>Printers </a:t>
            </a:r>
            <a:r>
              <a:rPr lang="en-US" dirty="0" smtClean="0"/>
              <a:t>(9 of 13)</a:t>
            </a:r>
            <a:endParaRPr lang="en-US" dirty="0"/>
          </a:p>
        </p:txBody>
      </p:sp>
      <p:sp>
        <p:nvSpPr>
          <p:cNvPr id="5" name="Content Placeholder 4"/>
          <p:cNvSpPr>
            <a:spLocks noGrp="1"/>
          </p:cNvSpPr>
          <p:nvPr>
            <p:ph sz="quarter" idx="11"/>
          </p:nvPr>
        </p:nvSpPr>
        <p:spPr>
          <a:xfrm>
            <a:off x="304800" y="1067562"/>
            <a:ext cx="8686800" cy="1751838"/>
          </a:xfrm>
        </p:spPr>
        <p:txBody>
          <a:bodyPr/>
          <a:lstStyle/>
          <a:p>
            <a:r>
              <a:rPr lang="en-US" dirty="0"/>
              <a:t>A </a:t>
            </a:r>
            <a:r>
              <a:rPr lang="en-US" b="1" dirty="0"/>
              <a:t>thermal printer</a:t>
            </a:r>
            <a:r>
              <a:rPr lang="en-US" dirty="0"/>
              <a:t> generates images by pushing electrically heated pins against the heat-sensitive </a:t>
            </a:r>
            <a:r>
              <a:rPr lang="en-US" dirty="0" smtClean="0"/>
              <a:t>paper</a:t>
            </a:r>
          </a:p>
          <a:p>
            <a:pPr marL="0" lvl="0" indent="0">
              <a:buNone/>
            </a:pPr>
            <a:r>
              <a:rPr lang="en-US" b="1" dirty="0"/>
              <a:t>Dye-sublimation </a:t>
            </a:r>
            <a:r>
              <a:rPr lang="en-US" b="1" dirty="0" smtClean="0"/>
              <a:t>printer</a:t>
            </a:r>
            <a:endParaRPr lang="en-US" b="1" dirty="0"/>
          </a:p>
        </p:txBody>
      </p:sp>
      <p:pic>
        <p:nvPicPr>
          <p:cNvPr id="8" name="Picture 2" descr="A photo shows a dye-sublimation printe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743840" y="2895600"/>
            <a:ext cx="1437760" cy="2543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5562600"/>
            <a:ext cx="8610600" cy="623455"/>
          </a:xfrm>
        </p:spPr>
        <p:txBody>
          <a:bodyPr/>
          <a:lstStyle/>
          <a:p>
            <a:r>
              <a:rPr lang="fr-FR" sz="2000" b="1" dirty="0"/>
              <a:t>Figure 7-34 </a:t>
            </a:r>
            <a:r>
              <a:rPr lang="fr-FR" sz="2000" dirty="0"/>
              <a:t>A </a:t>
            </a:r>
            <a:r>
              <a:rPr lang="fr-FR" sz="2000" dirty="0" smtClean="0"/>
              <a:t>dye-sublimation </a:t>
            </a:r>
            <a:r>
              <a:rPr lang="fr-FR" sz="2000" dirty="0"/>
              <a:t>printer</a:t>
            </a:r>
            <a:r>
              <a:rPr lang="fr-FR" sz="2000" dirty="0" smtClean="0"/>
              <a:t>.</a:t>
            </a:r>
            <a:endParaRPr lang="fr-FR" sz="2000" dirty="0"/>
          </a:p>
        </p:txBody>
      </p:sp>
    </p:spTree>
    <p:extLst>
      <p:ext uri="{BB962C8B-B14F-4D97-AF65-F5344CB8AC3E}">
        <p14:creationId xmlns:p14="http://schemas.microsoft.com/office/powerpoint/2010/main" val="674648253"/>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1389"/>
            <a:ext cx="8032638" cy="1004011"/>
          </a:xfrm>
        </p:spPr>
        <p:txBody>
          <a:bodyPr/>
          <a:lstStyle/>
          <a:p>
            <a:r>
              <a:rPr lang="en-US" dirty="0"/>
              <a:t>Printers </a:t>
            </a:r>
            <a:r>
              <a:rPr lang="en-US" dirty="0" smtClean="0"/>
              <a:t>(10 of 13)</a:t>
            </a:r>
            <a:endParaRPr lang="en-US" dirty="0"/>
          </a:p>
        </p:txBody>
      </p:sp>
      <p:sp>
        <p:nvSpPr>
          <p:cNvPr id="5" name="Content Placeholder 4"/>
          <p:cNvSpPr>
            <a:spLocks noGrp="1"/>
          </p:cNvSpPr>
          <p:nvPr>
            <p:ph sz="quarter" idx="11"/>
          </p:nvPr>
        </p:nvSpPr>
        <p:spPr>
          <a:xfrm>
            <a:off x="304800" y="1371600"/>
            <a:ext cx="8686800" cy="1316182"/>
          </a:xfrm>
        </p:spPr>
        <p:txBody>
          <a:bodyPr/>
          <a:lstStyle/>
          <a:p>
            <a:r>
              <a:rPr lang="en-US" dirty="0"/>
              <a:t>A </a:t>
            </a:r>
            <a:r>
              <a:rPr lang="en-US" b="1" dirty="0"/>
              <a:t>mobile printer</a:t>
            </a:r>
            <a:r>
              <a:rPr lang="en-US" dirty="0"/>
              <a:t> is a small, lightweight, battery-powered printer that allows a mobile user to print from a mobile device</a:t>
            </a:r>
          </a:p>
        </p:txBody>
      </p:sp>
      <p:pic>
        <p:nvPicPr>
          <p:cNvPr id="9" name="Picture 2" descr="A photo shows a mobile printe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444371" y="2819400"/>
            <a:ext cx="5947029" cy="231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357401"/>
            <a:ext cx="8305800" cy="738599"/>
          </a:xfrm>
        </p:spPr>
        <p:txBody>
          <a:bodyPr/>
          <a:lstStyle/>
          <a:p>
            <a:r>
              <a:rPr lang="en-US" sz="2000" b="1" dirty="0"/>
              <a:t>Figure 7-35 </a:t>
            </a:r>
            <a:r>
              <a:rPr lang="en-US" sz="2000" dirty="0"/>
              <a:t>A mobile printer is small enough to fit in </a:t>
            </a:r>
            <a:r>
              <a:rPr lang="en-US" sz="2000" dirty="0" smtClean="0"/>
              <a:t>a backpack.</a:t>
            </a:r>
            <a:endParaRPr lang="en-US" sz="2000" dirty="0"/>
          </a:p>
        </p:txBody>
      </p:sp>
    </p:spTree>
    <p:extLst>
      <p:ext uri="{BB962C8B-B14F-4D97-AF65-F5344CB8AC3E}">
        <p14:creationId xmlns:p14="http://schemas.microsoft.com/office/powerpoint/2010/main" val="168949480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Input? </a:t>
            </a:r>
            <a:r>
              <a:rPr lang="en-US" dirty="0" smtClean="0"/>
              <a:t>(2 </a:t>
            </a:r>
            <a:r>
              <a:rPr lang="en-US" dirty="0"/>
              <a:t>of 2)</a:t>
            </a:r>
          </a:p>
        </p:txBody>
      </p:sp>
      <p:sp>
        <p:nvSpPr>
          <p:cNvPr id="7" name="Content Placeholder 6"/>
          <p:cNvSpPr>
            <a:spLocks noGrp="1"/>
          </p:cNvSpPr>
          <p:nvPr>
            <p:ph idx="1"/>
          </p:nvPr>
        </p:nvSpPr>
        <p:spPr/>
        <p:txBody>
          <a:bodyPr/>
          <a:lstStyle/>
          <a:p>
            <a:pPr marL="0" indent="0">
              <a:buNone/>
            </a:pPr>
            <a:r>
              <a:rPr lang="en-US" dirty="0"/>
              <a:t>Commonly used input methods include</a:t>
            </a:r>
            <a:r>
              <a:rPr lang="en-US" dirty="0" smtClean="0"/>
              <a:t>:</a:t>
            </a:r>
          </a:p>
          <a:p>
            <a:pPr lvl="0"/>
            <a:r>
              <a:rPr lang="en-US" dirty="0"/>
              <a:t>Keyboard</a:t>
            </a:r>
          </a:p>
          <a:p>
            <a:pPr lvl="0"/>
            <a:r>
              <a:rPr lang="en-US" dirty="0"/>
              <a:t>Pointing devices</a:t>
            </a:r>
          </a:p>
          <a:p>
            <a:pPr lvl="0"/>
            <a:r>
              <a:rPr lang="en-US" dirty="0"/>
              <a:t>Touch screens</a:t>
            </a:r>
          </a:p>
          <a:p>
            <a:pPr lvl="0"/>
            <a:r>
              <a:rPr lang="en-US" dirty="0"/>
              <a:t>Pen input</a:t>
            </a:r>
          </a:p>
          <a:p>
            <a:pPr lvl="0"/>
            <a:r>
              <a:rPr lang="en-US" dirty="0"/>
              <a:t>Motion input</a:t>
            </a:r>
          </a:p>
          <a:p>
            <a:pPr lvl="0"/>
            <a:r>
              <a:rPr lang="en-US" dirty="0"/>
              <a:t>Voice input</a:t>
            </a:r>
          </a:p>
          <a:p>
            <a:pPr lvl="0"/>
            <a:r>
              <a:rPr lang="en-US" dirty="0"/>
              <a:t>Video input</a:t>
            </a:r>
          </a:p>
          <a:p>
            <a:pPr lvl="0"/>
            <a:r>
              <a:rPr lang="en-US" dirty="0"/>
              <a:t>Scanners and reading </a:t>
            </a:r>
            <a:r>
              <a:rPr lang="en-US" dirty="0" smtClean="0"/>
              <a:t>devices</a:t>
            </a:r>
            <a:endParaRPr lang="en-US" dirty="0"/>
          </a:p>
        </p:txBody>
      </p:sp>
    </p:spTree>
    <p:extLst>
      <p:ext uri="{BB962C8B-B14F-4D97-AF65-F5344CB8AC3E}">
        <p14:creationId xmlns:p14="http://schemas.microsoft.com/office/powerpoint/2010/main" val="390015940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1389"/>
            <a:ext cx="8032638" cy="1004011"/>
          </a:xfrm>
        </p:spPr>
        <p:txBody>
          <a:bodyPr/>
          <a:lstStyle/>
          <a:p>
            <a:r>
              <a:rPr lang="en-US" dirty="0"/>
              <a:t>Printers </a:t>
            </a:r>
            <a:r>
              <a:rPr lang="en-US" dirty="0" smtClean="0"/>
              <a:t>(11 of 13)</a:t>
            </a:r>
            <a:endParaRPr lang="en-US" dirty="0"/>
          </a:p>
        </p:txBody>
      </p:sp>
      <p:sp>
        <p:nvSpPr>
          <p:cNvPr id="5" name="Content Placeholder 4"/>
          <p:cNvSpPr>
            <a:spLocks noGrp="1"/>
          </p:cNvSpPr>
          <p:nvPr>
            <p:ph sz="quarter" idx="11"/>
          </p:nvPr>
        </p:nvSpPr>
        <p:spPr>
          <a:xfrm>
            <a:off x="304800" y="1371600"/>
            <a:ext cx="8686800" cy="1316182"/>
          </a:xfrm>
        </p:spPr>
        <p:txBody>
          <a:bodyPr/>
          <a:lstStyle/>
          <a:p>
            <a:r>
              <a:rPr lang="en-US" dirty="0"/>
              <a:t>A </a:t>
            </a:r>
            <a:r>
              <a:rPr lang="en-US" b="1" dirty="0"/>
              <a:t>label printer</a:t>
            </a:r>
            <a:r>
              <a:rPr lang="en-US" dirty="0"/>
              <a:t> is a small printer that prints on an adhesive-type material that can be placed on a variety of items</a:t>
            </a:r>
          </a:p>
        </p:txBody>
      </p:sp>
      <p:pic>
        <p:nvPicPr>
          <p:cNvPr id="8" name="Picture 2" descr="A photo shows a label printe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378264" y="2590800"/>
            <a:ext cx="3425447" cy="259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533400" y="5357401"/>
            <a:ext cx="8305800" cy="738599"/>
          </a:xfrm>
        </p:spPr>
        <p:txBody>
          <a:bodyPr/>
          <a:lstStyle/>
          <a:p>
            <a:r>
              <a:rPr lang="it-IT" sz="2000" b="1" dirty="0"/>
              <a:t>Figure 7-36</a:t>
            </a:r>
            <a:r>
              <a:rPr lang="it-IT" sz="2000" dirty="0"/>
              <a:t> A label printer</a:t>
            </a:r>
            <a:r>
              <a:rPr lang="it-IT" sz="2000" dirty="0" smtClean="0"/>
              <a:t>.</a:t>
            </a:r>
            <a:endParaRPr lang="it-IT" sz="2000" dirty="0"/>
          </a:p>
        </p:txBody>
      </p:sp>
    </p:spTree>
    <p:extLst>
      <p:ext uri="{BB962C8B-B14F-4D97-AF65-F5344CB8AC3E}">
        <p14:creationId xmlns:p14="http://schemas.microsoft.com/office/powerpoint/2010/main" val="122886757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32638" cy="1004011"/>
          </a:xfrm>
        </p:spPr>
        <p:txBody>
          <a:bodyPr/>
          <a:lstStyle/>
          <a:p>
            <a:r>
              <a:rPr lang="en-US" dirty="0"/>
              <a:t>Printers </a:t>
            </a:r>
            <a:r>
              <a:rPr lang="en-US" dirty="0" smtClean="0"/>
              <a:t>(12 of 13)</a:t>
            </a:r>
            <a:endParaRPr lang="en-US" dirty="0"/>
          </a:p>
        </p:txBody>
      </p:sp>
      <p:sp>
        <p:nvSpPr>
          <p:cNvPr id="5" name="Content Placeholder 4"/>
          <p:cNvSpPr>
            <a:spLocks noGrp="1"/>
          </p:cNvSpPr>
          <p:nvPr>
            <p:ph sz="quarter" idx="11"/>
          </p:nvPr>
        </p:nvSpPr>
        <p:spPr>
          <a:xfrm>
            <a:off x="228600" y="1219200"/>
            <a:ext cx="8686800" cy="1316182"/>
          </a:xfrm>
        </p:spPr>
        <p:txBody>
          <a:bodyPr/>
          <a:lstStyle/>
          <a:p>
            <a:r>
              <a:rPr lang="en-US" b="1" dirty="0"/>
              <a:t>Plotters</a:t>
            </a:r>
            <a:r>
              <a:rPr lang="en-US" dirty="0"/>
              <a:t> are used to produce high-quality drawings</a:t>
            </a:r>
          </a:p>
          <a:p>
            <a:r>
              <a:rPr lang="en-US" b="1" dirty="0"/>
              <a:t>Large-format printers</a:t>
            </a:r>
            <a:r>
              <a:rPr lang="en-US" dirty="0"/>
              <a:t> create photo-realistic quality color prints</a:t>
            </a:r>
            <a:endParaRPr lang="en-US" b="1" dirty="0"/>
          </a:p>
        </p:txBody>
      </p:sp>
      <p:pic>
        <p:nvPicPr>
          <p:cNvPr id="9" name="Picture 2" descr="A photo shows professional photographic Large-Format inkjet printer producing photos.&#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43200" y="2667000"/>
            <a:ext cx="3766705" cy="2467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04800" y="5181600"/>
            <a:ext cx="8610600" cy="990600"/>
          </a:xfrm>
        </p:spPr>
        <p:txBody>
          <a:bodyPr/>
          <a:lstStyle/>
          <a:p>
            <a:r>
              <a:rPr lang="en-US" sz="2000" b="1" dirty="0"/>
              <a:t>Figure 7-37 </a:t>
            </a:r>
            <a:r>
              <a:rPr lang="en-US" sz="2000" dirty="0"/>
              <a:t>Graphic artists </a:t>
            </a:r>
            <a:r>
              <a:rPr lang="en-US" sz="2000" dirty="0" smtClean="0"/>
              <a:t>use large-format </a:t>
            </a:r>
            <a:r>
              <a:rPr lang="en-US" sz="2000" dirty="0"/>
              <a:t>printers to print </a:t>
            </a:r>
            <a:r>
              <a:rPr lang="en-US" sz="2000" dirty="0" smtClean="0"/>
              <a:t>signs, posters</a:t>
            </a:r>
            <a:r>
              <a:rPr lang="en-US" sz="2000" dirty="0"/>
              <a:t>, and other </a:t>
            </a:r>
            <a:r>
              <a:rPr lang="en-US" sz="2000" dirty="0" smtClean="0"/>
              <a:t>professional quality </a:t>
            </a:r>
            <a:r>
              <a:rPr lang="en-US" sz="2000" dirty="0"/>
              <a:t>displays</a:t>
            </a:r>
            <a:r>
              <a:rPr lang="en-US" sz="2000" dirty="0" smtClean="0"/>
              <a:t>.</a:t>
            </a:r>
            <a:endParaRPr lang="en-US" sz="2000" dirty="0"/>
          </a:p>
        </p:txBody>
      </p:sp>
    </p:spTree>
    <p:extLst>
      <p:ext uri="{BB962C8B-B14F-4D97-AF65-F5344CB8AC3E}">
        <p14:creationId xmlns:p14="http://schemas.microsoft.com/office/powerpoint/2010/main" val="3502416003"/>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032638" cy="1004011"/>
          </a:xfrm>
        </p:spPr>
        <p:txBody>
          <a:bodyPr/>
          <a:lstStyle/>
          <a:p>
            <a:r>
              <a:rPr lang="en-US" dirty="0"/>
              <a:t>Printers </a:t>
            </a:r>
            <a:r>
              <a:rPr lang="en-US" dirty="0" smtClean="0"/>
              <a:t>(13 of 13)</a:t>
            </a:r>
            <a:endParaRPr lang="en-US" dirty="0"/>
          </a:p>
        </p:txBody>
      </p:sp>
      <p:sp>
        <p:nvSpPr>
          <p:cNvPr id="5" name="Content Placeholder 4"/>
          <p:cNvSpPr>
            <a:spLocks noGrp="1"/>
          </p:cNvSpPr>
          <p:nvPr>
            <p:ph sz="quarter" idx="11"/>
          </p:nvPr>
        </p:nvSpPr>
        <p:spPr>
          <a:xfrm>
            <a:off x="228600" y="1066800"/>
            <a:ext cx="8686800" cy="1316182"/>
          </a:xfrm>
        </p:spPr>
        <p:txBody>
          <a:bodyPr/>
          <a:lstStyle/>
          <a:p>
            <a:r>
              <a:rPr lang="en-US" b="1" dirty="0"/>
              <a:t>Impact printers</a:t>
            </a:r>
            <a:r>
              <a:rPr lang="en-US" dirty="0"/>
              <a:t> form characters and graphics on a piece of paper by striking a mechanism against an inked ribbon that physically contacts the paper</a:t>
            </a:r>
            <a:endParaRPr lang="en-US" b="1" dirty="0"/>
          </a:p>
        </p:txBody>
      </p:sp>
      <p:pic>
        <p:nvPicPr>
          <p:cNvPr id="8" name="Picture 2" descr="A photo shows an impact printer printing a sheet of paper. An inset shows the five stages of how the letter “R” is printed, with tiny pins striking the inked ribbon.&#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75605" y="2514600"/>
            <a:ext cx="2939395" cy="248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04800" y="5181600"/>
            <a:ext cx="8610600" cy="990600"/>
          </a:xfrm>
        </p:spPr>
        <p:txBody>
          <a:bodyPr/>
          <a:lstStyle/>
          <a:p>
            <a:r>
              <a:rPr lang="en-US" sz="2000" b="1" dirty="0"/>
              <a:t>Figure 7-38 </a:t>
            </a:r>
            <a:r>
              <a:rPr lang="en-US" sz="2000" dirty="0"/>
              <a:t>An impact printer produces printed images </a:t>
            </a:r>
            <a:r>
              <a:rPr lang="en-US" sz="2000" dirty="0" smtClean="0"/>
              <a:t>when tiny </a:t>
            </a:r>
            <a:r>
              <a:rPr lang="en-US" sz="2000" dirty="0"/>
              <a:t>pins strike an inked ribbon</a:t>
            </a:r>
            <a:r>
              <a:rPr lang="en-US" sz="2000" dirty="0" smtClean="0"/>
              <a:t>.</a:t>
            </a:r>
            <a:endParaRPr lang="en-US" sz="2000" dirty="0"/>
          </a:p>
        </p:txBody>
      </p:sp>
    </p:spTree>
    <p:extLst>
      <p:ext uri="{BB962C8B-B14F-4D97-AF65-F5344CB8AC3E}">
        <p14:creationId xmlns:p14="http://schemas.microsoft.com/office/powerpoint/2010/main" val="116267857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962" y="152400"/>
            <a:ext cx="8032638" cy="829761"/>
          </a:xfrm>
        </p:spPr>
        <p:txBody>
          <a:bodyPr>
            <a:normAutofit/>
          </a:bodyPr>
          <a:lstStyle/>
          <a:p>
            <a:r>
              <a:rPr lang="en-US" dirty="0"/>
              <a:t>Other Output Devices </a:t>
            </a:r>
            <a:r>
              <a:rPr lang="en-US" dirty="0" smtClean="0"/>
              <a:t>(1 </a:t>
            </a:r>
            <a:r>
              <a:rPr lang="en-US" dirty="0"/>
              <a:t>of 5)</a:t>
            </a:r>
          </a:p>
        </p:txBody>
      </p:sp>
      <p:sp>
        <p:nvSpPr>
          <p:cNvPr id="5" name="Content Placeholder 4"/>
          <p:cNvSpPr>
            <a:spLocks noGrp="1"/>
          </p:cNvSpPr>
          <p:nvPr>
            <p:ph sz="quarter" idx="11"/>
          </p:nvPr>
        </p:nvSpPr>
        <p:spPr>
          <a:xfrm>
            <a:off x="457200" y="1143000"/>
            <a:ext cx="8458200" cy="1600200"/>
          </a:xfrm>
        </p:spPr>
        <p:txBody>
          <a:bodyPr/>
          <a:lstStyle/>
          <a:p>
            <a:r>
              <a:rPr lang="en-US" dirty="0"/>
              <a:t>Many users attach surround sound </a:t>
            </a:r>
            <a:r>
              <a:rPr lang="en-US" b="1" dirty="0"/>
              <a:t>speakers</a:t>
            </a:r>
            <a:r>
              <a:rPr lang="en-US" dirty="0"/>
              <a:t> or speaker systems to their computers, game consoles, and mobile devices to generate higher-quality </a:t>
            </a:r>
            <a:r>
              <a:rPr lang="en-US" dirty="0" smtClean="0"/>
              <a:t>sounds</a:t>
            </a:r>
            <a:endParaRPr lang="en-US" dirty="0"/>
          </a:p>
        </p:txBody>
      </p:sp>
      <p:pic>
        <p:nvPicPr>
          <p:cNvPr id="7" name="Picture 2" descr="A photo shows two pairs of satellite speakers, a center speaker, and a subwoofer.&#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90800" y="2743200"/>
            <a:ext cx="3857232" cy="242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42969" y="5334000"/>
            <a:ext cx="8624831" cy="838200"/>
          </a:xfrm>
        </p:spPr>
        <p:txBody>
          <a:bodyPr/>
          <a:lstStyle/>
          <a:p>
            <a:r>
              <a:rPr lang="en-US" sz="1800" b="1" dirty="0"/>
              <a:t>Figure 7-39</a:t>
            </a:r>
            <a:r>
              <a:rPr lang="en-US" sz="1800" dirty="0"/>
              <a:t> Users often attach high-quality surround </a:t>
            </a:r>
            <a:r>
              <a:rPr lang="en-US" sz="1800" dirty="0" smtClean="0"/>
              <a:t>sound speaker </a:t>
            </a:r>
            <a:r>
              <a:rPr lang="en-US" sz="1800" dirty="0"/>
              <a:t>systems to their computers, game consoles, </a:t>
            </a:r>
            <a:r>
              <a:rPr lang="en-US" sz="1800" dirty="0" smtClean="0"/>
              <a:t>and mobile </a:t>
            </a:r>
            <a:r>
              <a:rPr lang="en-US" sz="1800" dirty="0"/>
              <a:t>devices</a:t>
            </a:r>
            <a:r>
              <a:rPr lang="en-US" sz="1800" dirty="0" smtClean="0"/>
              <a:t>.</a:t>
            </a:r>
            <a:endParaRPr lang="en-US" sz="1800" dirty="0"/>
          </a:p>
        </p:txBody>
      </p:sp>
    </p:spTree>
    <p:extLst>
      <p:ext uri="{BB962C8B-B14F-4D97-AF65-F5344CB8AC3E}">
        <p14:creationId xmlns:p14="http://schemas.microsoft.com/office/powerpoint/2010/main" val="292964462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829761"/>
          </a:xfrm>
        </p:spPr>
        <p:txBody>
          <a:bodyPr>
            <a:normAutofit/>
          </a:bodyPr>
          <a:lstStyle/>
          <a:p>
            <a:r>
              <a:rPr lang="en-US" dirty="0"/>
              <a:t>Other Output Devices </a:t>
            </a:r>
            <a:r>
              <a:rPr lang="en-US" dirty="0" smtClean="0"/>
              <a:t>(2 </a:t>
            </a:r>
            <a:r>
              <a:rPr lang="en-US" dirty="0"/>
              <a:t>of 5)</a:t>
            </a:r>
          </a:p>
        </p:txBody>
      </p:sp>
      <p:sp>
        <p:nvSpPr>
          <p:cNvPr id="5" name="Content Placeholder 4"/>
          <p:cNvSpPr>
            <a:spLocks noGrp="1"/>
          </p:cNvSpPr>
          <p:nvPr>
            <p:ph sz="quarter" idx="11"/>
          </p:nvPr>
        </p:nvSpPr>
        <p:spPr>
          <a:xfrm>
            <a:off x="381000" y="1059180"/>
            <a:ext cx="8534400" cy="1607820"/>
          </a:xfrm>
        </p:spPr>
        <p:txBody>
          <a:bodyPr/>
          <a:lstStyle/>
          <a:p>
            <a:r>
              <a:rPr lang="en-US" b="1" dirty="0"/>
              <a:t>Headphones</a:t>
            </a:r>
            <a:r>
              <a:rPr lang="en-US" dirty="0"/>
              <a:t> are speakers that cover or are placed outside of the ear</a:t>
            </a:r>
          </a:p>
          <a:p>
            <a:pPr>
              <a:tabLst>
                <a:tab pos="2625725" algn="l"/>
              </a:tabLst>
            </a:pPr>
            <a:r>
              <a:rPr lang="en-US" b="1" dirty="0"/>
              <a:t>Earbuds</a:t>
            </a:r>
            <a:r>
              <a:rPr lang="en-US" dirty="0"/>
              <a:t> (also called earphones) rest inside the ear canal</a:t>
            </a:r>
          </a:p>
        </p:txBody>
      </p:sp>
      <p:pic>
        <p:nvPicPr>
          <p:cNvPr id="8" name="Picture 2" descr="A photo shows two children wearing headphones operating a computer, each.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912267" y="2743200"/>
            <a:ext cx="2986118" cy="251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442969" y="5368290"/>
            <a:ext cx="8624831" cy="838200"/>
          </a:xfrm>
        </p:spPr>
        <p:txBody>
          <a:bodyPr/>
          <a:lstStyle/>
          <a:p>
            <a:r>
              <a:rPr lang="en-US" sz="2000" b="1" dirty="0"/>
              <a:t>Figure 7-40 </a:t>
            </a:r>
            <a:r>
              <a:rPr lang="en-US" sz="2000" dirty="0"/>
              <a:t>In a crowded environment where speakers are </a:t>
            </a:r>
            <a:r>
              <a:rPr lang="en-US" sz="2000" dirty="0" smtClean="0"/>
              <a:t>not practical</a:t>
            </a:r>
            <a:r>
              <a:rPr lang="en-US" sz="2000" dirty="0"/>
              <a:t>, users can wear headphones to hear audio output</a:t>
            </a:r>
            <a:r>
              <a:rPr lang="en-US" sz="2000" dirty="0" smtClean="0"/>
              <a:t>.</a:t>
            </a:r>
            <a:endParaRPr lang="en-US" sz="2000" dirty="0"/>
          </a:p>
        </p:txBody>
      </p:sp>
    </p:spTree>
    <p:extLst>
      <p:ext uri="{BB962C8B-B14F-4D97-AF65-F5344CB8AC3E}">
        <p14:creationId xmlns:p14="http://schemas.microsoft.com/office/powerpoint/2010/main" val="391159664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0839"/>
            <a:ext cx="8032638" cy="829761"/>
          </a:xfrm>
        </p:spPr>
        <p:txBody>
          <a:bodyPr>
            <a:normAutofit/>
          </a:bodyPr>
          <a:lstStyle/>
          <a:p>
            <a:r>
              <a:rPr lang="en-US" dirty="0"/>
              <a:t>Other Output Devices </a:t>
            </a:r>
            <a:r>
              <a:rPr lang="en-US" dirty="0" smtClean="0"/>
              <a:t>(3 </a:t>
            </a:r>
            <a:r>
              <a:rPr lang="en-US" dirty="0"/>
              <a:t>of 5)</a:t>
            </a:r>
          </a:p>
        </p:txBody>
      </p:sp>
      <p:sp>
        <p:nvSpPr>
          <p:cNvPr id="5" name="Content Placeholder 4"/>
          <p:cNvSpPr>
            <a:spLocks noGrp="1"/>
          </p:cNvSpPr>
          <p:nvPr>
            <p:ph sz="quarter" idx="11"/>
          </p:nvPr>
        </p:nvSpPr>
        <p:spPr>
          <a:xfrm>
            <a:off x="381000" y="1066800"/>
            <a:ext cx="8458200" cy="1600200"/>
          </a:xfrm>
        </p:spPr>
        <p:txBody>
          <a:bodyPr/>
          <a:lstStyle/>
          <a:p>
            <a:r>
              <a:rPr lang="en-US" dirty="0"/>
              <a:t>A </a:t>
            </a:r>
            <a:r>
              <a:rPr lang="en-US" b="1" dirty="0"/>
              <a:t>data projector </a:t>
            </a:r>
            <a:r>
              <a:rPr lang="en-US" dirty="0"/>
              <a:t>is a device that projects the text and images displaying on a computer or mobile device screen on a larger screen so that an audience can see the image clearly</a:t>
            </a:r>
          </a:p>
        </p:txBody>
      </p:sp>
      <p:pic>
        <p:nvPicPr>
          <p:cNvPr id="9" name="Picture 2" descr="A photo shows a man conducting a presentation in front of a group of people seated in a conference room, with a projection screen in the background. The data projector on the table is shown as an inset.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699665" y="2819400"/>
            <a:ext cx="3601794" cy="241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90569" y="5257800"/>
            <a:ext cx="8624831" cy="922020"/>
          </a:xfrm>
        </p:spPr>
        <p:txBody>
          <a:bodyPr/>
          <a:lstStyle/>
          <a:p>
            <a:r>
              <a:rPr lang="en-US" sz="2000" b="1" dirty="0"/>
              <a:t>Figure 7-41 </a:t>
            </a:r>
            <a:r>
              <a:rPr lang="en-US" sz="2000" dirty="0"/>
              <a:t>A data projector projects an image from a computer or mobile </a:t>
            </a:r>
            <a:r>
              <a:rPr lang="en-US" sz="2000" dirty="0" smtClean="0"/>
              <a:t>device screen </a:t>
            </a:r>
            <a:r>
              <a:rPr lang="en-US" sz="2000" dirty="0"/>
              <a:t>on a larger screen so that an audience easily can see the image</a:t>
            </a:r>
            <a:r>
              <a:rPr lang="en-US" sz="2000" dirty="0" smtClean="0"/>
              <a:t>.</a:t>
            </a:r>
            <a:endParaRPr lang="en-US" sz="2000" dirty="0"/>
          </a:p>
        </p:txBody>
      </p:sp>
    </p:spTree>
    <p:extLst>
      <p:ext uri="{BB962C8B-B14F-4D97-AF65-F5344CB8AC3E}">
        <p14:creationId xmlns:p14="http://schemas.microsoft.com/office/powerpoint/2010/main" val="55245019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0"/>
            <a:ext cx="8032638" cy="829761"/>
          </a:xfrm>
        </p:spPr>
        <p:txBody>
          <a:bodyPr>
            <a:normAutofit/>
          </a:bodyPr>
          <a:lstStyle/>
          <a:p>
            <a:r>
              <a:rPr lang="en-US" dirty="0"/>
              <a:t>Other Output Devices </a:t>
            </a:r>
            <a:r>
              <a:rPr lang="en-US" dirty="0" smtClean="0"/>
              <a:t>(4 </a:t>
            </a:r>
            <a:r>
              <a:rPr lang="en-US" dirty="0"/>
              <a:t>of 5)</a:t>
            </a:r>
          </a:p>
        </p:txBody>
      </p:sp>
      <p:sp>
        <p:nvSpPr>
          <p:cNvPr id="5" name="Content Placeholder 4"/>
          <p:cNvSpPr>
            <a:spLocks noGrp="1"/>
          </p:cNvSpPr>
          <p:nvPr>
            <p:ph sz="quarter" idx="11"/>
          </p:nvPr>
        </p:nvSpPr>
        <p:spPr>
          <a:xfrm>
            <a:off x="304800" y="990600"/>
            <a:ext cx="8458200" cy="1322479"/>
          </a:xfrm>
        </p:spPr>
        <p:txBody>
          <a:bodyPr/>
          <a:lstStyle/>
          <a:p>
            <a:r>
              <a:rPr lang="en-US" dirty="0"/>
              <a:t>An </a:t>
            </a:r>
            <a:r>
              <a:rPr lang="en-US" b="1" dirty="0"/>
              <a:t>interactive whiteboard </a:t>
            </a:r>
            <a:r>
              <a:rPr lang="en-US" dirty="0"/>
              <a:t>is a touch-sensitive device, resembling a dry-erase board, that displays the image on a connected computer screen</a:t>
            </a:r>
          </a:p>
        </p:txBody>
      </p:sp>
      <p:pic>
        <p:nvPicPr>
          <p:cNvPr id="10" name="Picture 2" descr="A photo shows a group of children writing on an interactive white-board, while a teacher looks on.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009585" y="2362200"/>
            <a:ext cx="2629215" cy="281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1" y="5257800"/>
            <a:ext cx="8915400" cy="914400"/>
          </a:xfrm>
        </p:spPr>
        <p:txBody>
          <a:bodyPr/>
          <a:lstStyle/>
          <a:p>
            <a:r>
              <a:rPr lang="en-US" sz="2000" b="1" dirty="0"/>
              <a:t>Figure 7-42 </a:t>
            </a:r>
            <a:r>
              <a:rPr lang="en-US" sz="2000" dirty="0"/>
              <a:t>Teachers and students can write directly on an </a:t>
            </a:r>
            <a:r>
              <a:rPr lang="en-US" sz="2000" dirty="0" smtClean="0"/>
              <a:t>interactive whiteboard</a:t>
            </a:r>
            <a:r>
              <a:rPr lang="en-US" sz="2000" dirty="0"/>
              <a:t>, or they can write on a slate that communicates wirelessly </a:t>
            </a:r>
            <a:r>
              <a:rPr lang="en-US" sz="2000" dirty="0" smtClean="0"/>
              <a:t>with the </a:t>
            </a:r>
            <a:r>
              <a:rPr lang="en-US" sz="2000" dirty="0"/>
              <a:t>whiteboard</a:t>
            </a:r>
            <a:r>
              <a:rPr lang="en-US" sz="2000" dirty="0" smtClean="0"/>
              <a:t>.</a:t>
            </a:r>
            <a:endParaRPr lang="en-US" sz="2000" dirty="0"/>
          </a:p>
        </p:txBody>
      </p:sp>
    </p:spTree>
    <p:extLst>
      <p:ext uri="{BB962C8B-B14F-4D97-AF65-F5344CB8AC3E}">
        <p14:creationId xmlns:p14="http://schemas.microsoft.com/office/powerpoint/2010/main" val="361958193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6200"/>
            <a:ext cx="8032638" cy="829761"/>
          </a:xfrm>
        </p:spPr>
        <p:txBody>
          <a:bodyPr>
            <a:normAutofit/>
          </a:bodyPr>
          <a:lstStyle/>
          <a:p>
            <a:r>
              <a:rPr lang="en-US" dirty="0"/>
              <a:t>Other Output Devices </a:t>
            </a:r>
            <a:r>
              <a:rPr lang="en-US" dirty="0" smtClean="0"/>
              <a:t>(5 </a:t>
            </a:r>
            <a:r>
              <a:rPr lang="en-US" dirty="0"/>
              <a:t>of 5)</a:t>
            </a:r>
          </a:p>
        </p:txBody>
      </p:sp>
      <p:sp>
        <p:nvSpPr>
          <p:cNvPr id="5" name="Content Placeholder 4"/>
          <p:cNvSpPr>
            <a:spLocks noGrp="1"/>
          </p:cNvSpPr>
          <p:nvPr>
            <p:ph sz="quarter" idx="11"/>
          </p:nvPr>
        </p:nvSpPr>
        <p:spPr>
          <a:xfrm>
            <a:off x="304800" y="990600"/>
            <a:ext cx="8686800" cy="1981200"/>
          </a:xfrm>
        </p:spPr>
        <p:txBody>
          <a:bodyPr/>
          <a:lstStyle/>
          <a:p>
            <a:r>
              <a:rPr lang="en-US" dirty="0"/>
              <a:t>Joysticks, wheels, gamepads, and motion-sensing game controllers can be considered output devices when they include force feedback</a:t>
            </a:r>
          </a:p>
          <a:p>
            <a:pPr lvl="1"/>
            <a:r>
              <a:rPr lang="en-US" dirty="0"/>
              <a:t>Technology that sends resistance to the device in response to actions of the user</a:t>
            </a:r>
          </a:p>
        </p:txBody>
      </p:sp>
      <p:pic>
        <p:nvPicPr>
          <p:cNvPr id="8" name="Picture 2" descr="A photo shows the following gaming input devices: a racing wheel with front and rear gear pedals (part of sim controller), a game pad, and a handheld game controller.&#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032605" y="3261360"/>
            <a:ext cx="6661595" cy="184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1" y="5257800"/>
            <a:ext cx="8915400" cy="914400"/>
          </a:xfrm>
        </p:spPr>
        <p:txBody>
          <a:bodyPr/>
          <a:lstStyle/>
          <a:p>
            <a:r>
              <a:rPr lang="en-US" sz="2000" b="1" dirty="0"/>
              <a:t>Figure 7-43 </a:t>
            </a:r>
            <a:r>
              <a:rPr lang="en-US" sz="2000" dirty="0"/>
              <a:t>Gaming devices often use force feedback, giving the user a realistic experience</a:t>
            </a:r>
            <a:r>
              <a:rPr lang="en-US" sz="2000" dirty="0" smtClean="0"/>
              <a:t>.</a:t>
            </a:r>
            <a:endParaRPr lang="en-US" sz="2000" dirty="0"/>
          </a:p>
        </p:txBody>
      </p:sp>
    </p:spTree>
    <p:extLst>
      <p:ext uri="{BB962C8B-B14F-4D97-AF65-F5344CB8AC3E}">
        <p14:creationId xmlns:p14="http://schemas.microsoft.com/office/powerpoint/2010/main" val="216689503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9070"/>
            <a:ext cx="8229600" cy="1089660"/>
          </a:xfrm>
        </p:spPr>
        <p:txBody>
          <a:bodyPr>
            <a:noAutofit/>
          </a:bodyPr>
          <a:lstStyle/>
          <a:p>
            <a:r>
              <a:rPr lang="en-US" dirty="0"/>
              <a:t>Assistive Technology Input and </a:t>
            </a:r>
            <a:r>
              <a:rPr lang="en-US" dirty="0" smtClean="0"/>
              <a:t>Output (1 of 2)</a:t>
            </a:r>
            <a:endParaRPr lang="en-US" dirty="0"/>
          </a:p>
        </p:txBody>
      </p:sp>
      <p:pic>
        <p:nvPicPr>
          <p:cNvPr id="7" name="Picture 2" descr="A photo shows a woman wearing a baseball hat sitting in front of computer monitor mounted with a small camera. A callout reading “camera/receiver” points toward the camera clipped on top of the monitor. Another callout reading “reflective tracking surface attached to brim of hat” points toward the tip of the hat.&#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43200" y="1600200"/>
            <a:ext cx="383476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28600" y="4800600"/>
            <a:ext cx="8686800" cy="1295400"/>
          </a:xfrm>
        </p:spPr>
        <p:txBody>
          <a:bodyPr/>
          <a:lstStyle/>
          <a:p>
            <a:r>
              <a:rPr lang="en-US" sz="2000" b="1" dirty="0"/>
              <a:t>Figure 7-44 </a:t>
            </a:r>
            <a:r>
              <a:rPr lang="en-US" sz="2000" dirty="0"/>
              <a:t>A camera/receiver mounted on the </a:t>
            </a:r>
            <a:r>
              <a:rPr lang="en-US" sz="2000" dirty="0" smtClean="0"/>
              <a:t>monitor tracks </a:t>
            </a:r>
            <a:r>
              <a:rPr lang="en-US" sz="2000" dirty="0"/>
              <a:t>the position of the head-mounted pointer, which is </a:t>
            </a:r>
            <a:r>
              <a:rPr lang="en-US" sz="2000" dirty="0" smtClean="0"/>
              <a:t>the reflective </a:t>
            </a:r>
            <a:r>
              <a:rPr lang="en-US" sz="2000" dirty="0"/>
              <a:t>material on the brim of the hat. As the user </a:t>
            </a:r>
            <a:r>
              <a:rPr lang="en-US" sz="2000" dirty="0" smtClean="0"/>
              <a:t>moves her </a:t>
            </a:r>
            <a:r>
              <a:rPr lang="en-US" sz="2000" dirty="0"/>
              <a:t>head, the pointer on the screen also moves</a:t>
            </a:r>
            <a:r>
              <a:rPr lang="en-US" sz="2000" dirty="0" smtClean="0"/>
              <a:t>.</a:t>
            </a:r>
            <a:endParaRPr lang="en-US" sz="2000" dirty="0"/>
          </a:p>
        </p:txBody>
      </p:sp>
    </p:spTree>
    <p:extLst>
      <p:ext uri="{BB962C8B-B14F-4D97-AF65-F5344CB8AC3E}">
        <p14:creationId xmlns:p14="http://schemas.microsoft.com/office/powerpoint/2010/main" val="340481831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1004011"/>
          </a:xfrm>
        </p:spPr>
        <p:txBody>
          <a:bodyPr>
            <a:noAutofit/>
          </a:bodyPr>
          <a:lstStyle/>
          <a:p>
            <a:r>
              <a:rPr lang="en-US" dirty="0"/>
              <a:t>Assistive Technology Input and </a:t>
            </a:r>
            <a:r>
              <a:rPr lang="en-US" dirty="0" smtClean="0"/>
              <a:t>Output (2 of 2)</a:t>
            </a:r>
            <a:endParaRPr lang="en-US" dirty="0"/>
          </a:p>
        </p:txBody>
      </p:sp>
      <p:pic>
        <p:nvPicPr>
          <p:cNvPr id="8" name="Picture 2" descr="A photo shows a printing machine printing a paper with braille inscriptions. An inset image shows a finger touching the braille inscriptions on the paper.&#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838882" y="1371600"/>
            <a:ext cx="3437660" cy="380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304800" y="5410200"/>
            <a:ext cx="8686800" cy="731220"/>
          </a:xfrm>
        </p:spPr>
        <p:txBody>
          <a:bodyPr/>
          <a:lstStyle/>
          <a:p>
            <a:r>
              <a:rPr lang="en-US" sz="2000" b="1" dirty="0"/>
              <a:t>Figure 7-45 </a:t>
            </a:r>
            <a:r>
              <a:rPr lang="en-US" sz="2000" dirty="0"/>
              <a:t>A Braille printer</a:t>
            </a:r>
            <a:r>
              <a:rPr lang="en-US" sz="2000" dirty="0" smtClean="0"/>
              <a:t>.</a:t>
            </a:r>
            <a:endParaRPr lang="en-US" sz="2000" dirty="0"/>
          </a:p>
        </p:txBody>
      </p:sp>
    </p:spTree>
    <p:extLst>
      <p:ext uri="{BB962C8B-B14F-4D97-AF65-F5344CB8AC3E}">
        <p14:creationId xmlns:p14="http://schemas.microsoft.com/office/powerpoint/2010/main" val="54627358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48904"/>
            <a:ext cx="8032638" cy="1004011"/>
          </a:xfrm>
        </p:spPr>
        <p:txBody>
          <a:bodyPr/>
          <a:lstStyle/>
          <a:p>
            <a:r>
              <a:rPr lang="en-US" dirty="0"/>
              <a:t>Keyboards </a:t>
            </a:r>
            <a:r>
              <a:rPr lang="en-US" dirty="0" smtClean="0"/>
              <a:t>(1 </a:t>
            </a:r>
            <a:r>
              <a:rPr lang="en-US" dirty="0"/>
              <a:t>of 4)</a:t>
            </a:r>
          </a:p>
        </p:txBody>
      </p:sp>
      <p:sp>
        <p:nvSpPr>
          <p:cNvPr id="7" name="Content Placeholder 6"/>
          <p:cNvSpPr>
            <a:spLocks noGrp="1"/>
          </p:cNvSpPr>
          <p:nvPr>
            <p:ph sz="quarter" idx="11"/>
          </p:nvPr>
        </p:nvSpPr>
        <p:spPr>
          <a:xfrm>
            <a:off x="381000" y="1066800"/>
            <a:ext cx="8458200" cy="1173480"/>
          </a:xfrm>
        </p:spPr>
        <p:txBody>
          <a:bodyPr/>
          <a:lstStyle/>
          <a:p>
            <a:r>
              <a:rPr lang="en-US" sz="2400" dirty="0"/>
              <a:t>A </a:t>
            </a:r>
            <a:r>
              <a:rPr lang="en-US" sz="2400" b="1" dirty="0"/>
              <a:t>keyboard</a:t>
            </a:r>
            <a:r>
              <a:rPr lang="en-US" sz="2400" dirty="0"/>
              <a:t> is an input device that contains keys you press to enter data and instructions into a computer or mobile device</a:t>
            </a:r>
          </a:p>
        </p:txBody>
      </p:sp>
      <p:pic>
        <p:nvPicPr>
          <p:cNvPr id="5122" name="Picture 2" descr="An illustration shows a standard keyboard and a Mac keyboard with callouts. A callout reading, “function keys also serve as media control keys,” collectively points toward the keys in the first row of both the standard and the Mac keyboard. A callout reading, “typing area,” points toward the alphanumeric rows (three consecutive rows after the first row) of both the keyboards. A callout reading, “numeric keypad,” points toward the keys on the extreme right of the standard keyboard. Another callout reading, “navigation keys,” points toward the keys in the control pad and the arrow pad preceding the numeric keypad. A callout reading, “keys that specifically work with windows,” points toward the Windows and Function keys on the left and right of the space bar in the last line (slot in between the Ctrl and Alt keys). A callout reading, “keys that specifically work with macOs,” points toward the keys on the left and right of the space bar, housing the Alt/option and command keys. A callout reading, “navigation keys,” points toward the keys at the bottom right corner of the Mac key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0312"/>
            <a:ext cx="4200732" cy="254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type="body" sz="half" idx="2"/>
          </p:nvPr>
        </p:nvSpPr>
        <p:spPr>
          <a:xfrm>
            <a:off x="304800" y="4953000"/>
            <a:ext cx="8458200" cy="1219200"/>
          </a:xfrm>
        </p:spPr>
        <p:txBody>
          <a:bodyPr/>
          <a:lstStyle/>
          <a:p>
            <a:r>
              <a:rPr lang="en-US" sz="2000" b="1" dirty="0"/>
              <a:t>Figure 7-2 </a:t>
            </a:r>
            <a:r>
              <a:rPr lang="en-US" sz="2000" dirty="0"/>
              <a:t>On a standard keyboard, you type using keys in the typing area and on the numeric keypad. Some of the keys on standard keyboards differ, depending on the operating system with which they are designed to work</a:t>
            </a:r>
            <a:r>
              <a:rPr lang="en-US" sz="2000" dirty="0" smtClean="0"/>
              <a:t>.</a:t>
            </a:r>
          </a:p>
        </p:txBody>
      </p:sp>
    </p:spTree>
    <p:extLst>
      <p:ext uri="{BB962C8B-B14F-4D97-AF65-F5344CB8AC3E}">
        <p14:creationId xmlns:p14="http://schemas.microsoft.com/office/powerpoint/2010/main" val="99452401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lvl="0"/>
            <a:r>
              <a:rPr lang="en-US" dirty="0"/>
              <a:t>Variety of options for input and output</a:t>
            </a:r>
          </a:p>
          <a:p>
            <a:pPr lvl="0"/>
            <a:r>
              <a:rPr lang="en-US" dirty="0"/>
              <a:t>Several assistive technology options for input and </a:t>
            </a:r>
            <a:r>
              <a:rPr lang="en-US" dirty="0" smtClean="0"/>
              <a:t>output</a:t>
            </a:r>
            <a:endParaRPr lang="en-US" dirty="0"/>
          </a:p>
        </p:txBody>
      </p:sp>
    </p:spTree>
    <p:extLst>
      <p:ext uri="{BB962C8B-B14F-4D97-AF65-F5344CB8AC3E}">
        <p14:creationId xmlns:p14="http://schemas.microsoft.com/office/powerpoint/2010/main" val="98155013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Keyboards (2 of 4)</a:t>
            </a:r>
            <a:endParaRPr lang="en-US" dirty="0"/>
          </a:p>
        </p:txBody>
      </p:sp>
      <p:sp>
        <p:nvSpPr>
          <p:cNvPr id="3" name="Content Placeholder 2"/>
          <p:cNvSpPr>
            <a:spLocks noGrp="1"/>
          </p:cNvSpPr>
          <p:nvPr>
            <p:ph idx="1"/>
          </p:nvPr>
        </p:nvSpPr>
        <p:spPr/>
        <p:txBody>
          <a:bodyPr/>
          <a:lstStyle/>
          <a:p>
            <a:pPr marL="0" indent="0">
              <a:buNone/>
            </a:pPr>
            <a:r>
              <a:rPr lang="en-US" dirty="0"/>
              <a:t>Nearly all keyboards have</a:t>
            </a:r>
            <a:r>
              <a:rPr lang="en-US" dirty="0" smtClean="0"/>
              <a:t>…</a:t>
            </a:r>
          </a:p>
          <a:p>
            <a:pPr lvl="0"/>
            <a:r>
              <a:rPr lang="en-US" dirty="0"/>
              <a:t>Typing area</a:t>
            </a:r>
          </a:p>
          <a:p>
            <a:pPr lvl="0"/>
            <a:r>
              <a:rPr lang="en-US" dirty="0"/>
              <a:t>Function keys</a:t>
            </a:r>
          </a:p>
          <a:p>
            <a:pPr lvl="0"/>
            <a:r>
              <a:rPr lang="en-US" dirty="0"/>
              <a:t>Toggle key</a:t>
            </a:r>
          </a:p>
          <a:p>
            <a:pPr lvl="0"/>
            <a:r>
              <a:rPr lang="en-US" dirty="0"/>
              <a:t>Navigation keys</a:t>
            </a:r>
          </a:p>
          <a:p>
            <a:pPr lvl="0"/>
            <a:r>
              <a:rPr lang="en-US" dirty="0"/>
              <a:t>Media control buttons</a:t>
            </a:r>
          </a:p>
          <a:p>
            <a:pPr lvl="0"/>
            <a:r>
              <a:rPr lang="en-US" dirty="0"/>
              <a:t>Internet control buttons</a:t>
            </a:r>
          </a:p>
          <a:p>
            <a:pPr lvl="0"/>
            <a:r>
              <a:rPr lang="en-US" dirty="0"/>
              <a:t>Other special </a:t>
            </a:r>
            <a:r>
              <a:rPr lang="en-US" dirty="0" smtClean="0"/>
              <a:t>keys</a:t>
            </a:r>
            <a:endParaRPr lang="en-US" dirty="0"/>
          </a:p>
        </p:txBody>
      </p:sp>
    </p:spTree>
    <p:extLst>
      <p:ext uri="{BB962C8B-B14F-4D97-AF65-F5344CB8AC3E}">
        <p14:creationId xmlns:p14="http://schemas.microsoft.com/office/powerpoint/2010/main" val="32275330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162" y="152400"/>
            <a:ext cx="8032638" cy="1004011"/>
          </a:xfrm>
        </p:spPr>
        <p:txBody>
          <a:bodyPr/>
          <a:lstStyle/>
          <a:p>
            <a:r>
              <a:rPr lang="en-US" dirty="0"/>
              <a:t>Keyboards </a:t>
            </a:r>
            <a:r>
              <a:rPr lang="en-US" dirty="0" smtClean="0"/>
              <a:t>(3 </a:t>
            </a:r>
            <a:r>
              <a:rPr lang="en-US" dirty="0"/>
              <a:t>of 4)</a:t>
            </a:r>
          </a:p>
        </p:txBody>
      </p:sp>
      <p:sp>
        <p:nvSpPr>
          <p:cNvPr id="5" name="Content Placeholder 4"/>
          <p:cNvSpPr>
            <a:spLocks noGrp="1"/>
          </p:cNvSpPr>
          <p:nvPr>
            <p:ph sz="quarter" idx="11"/>
          </p:nvPr>
        </p:nvSpPr>
        <p:spPr>
          <a:xfrm>
            <a:off x="304800" y="1219200"/>
            <a:ext cx="8610600" cy="838200"/>
          </a:xfrm>
        </p:spPr>
        <p:txBody>
          <a:bodyPr/>
          <a:lstStyle/>
          <a:p>
            <a:r>
              <a:rPr lang="en-US" dirty="0"/>
              <a:t>There are a variety of keyboard options for mobile computers and devices</a:t>
            </a:r>
          </a:p>
        </p:txBody>
      </p:sp>
      <p:pic>
        <p:nvPicPr>
          <p:cNvPr id="6146" name="Picture 2" descr="An illustration shows a photo of a clip-on tablet keyboard, a built-in laptop keyboard, and a tablet and mobile screen displaying keyboards (accompanied by text reading “on-screen keyboard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09800"/>
            <a:ext cx="3495124" cy="298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152400" y="5250180"/>
            <a:ext cx="8904068" cy="922020"/>
          </a:xfrm>
        </p:spPr>
        <p:txBody>
          <a:bodyPr/>
          <a:lstStyle/>
          <a:p>
            <a:r>
              <a:rPr lang="en-US" sz="2200" b="1" dirty="0"/>
              <a:t>Figure 7-3 </a:t>
            </a:r>
            <a:r>
              <a:rPr lang="en-US" sz="2200" dirty="0"/>
              <a:t>User have a variety of keyboard options for mobile computers </a:t>
            </a:r>
            <a:r>
              <a:rPr lang="en-US" sz="2200" dirty="0" smtClean="0"/>
              <a:t>and devices.</a:t>
            </a:r>
          </a:p>
        </p:txBody>
      </p:sp>
    </p:spTree>
    <p:extLst>
      <p:ext uri="{BB962C8B-B14F-4D97-AF65-F5344CB8AC3E}">
        <p14:creationId xmlns:p14="http://schemas.microsoft.com/office/powerpoint/2010/main" val="378809908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2400"/>
            <a:ext cx="8032638" cy="1004011"/>
          </a:xfrm>
        </p:spPr>
        <p:txBody>
          <a:bodyPr/>
          <a:lstStyle/>
          <a:p>
            <a:r>
              <a:rPr lang="en-US" dirty="0"/>
              <a:t>Keyboards </a:t>
            </a:r>
            <a:r>
              <a:rPr lang="en-US" dirty="0" smtClean="0"/>
              <a:t>(4 </a:t>
            </a:r>
            <a:r>
              <a:rPr lang="en-US" dirty="0"/>
              <a:t>of 4)</a:t>
            </a:r>
          </a:p>
        </p:txBody>
      </p:sp>
      <p:sp>
        <p:nvSpPr>
          <p:cNvPr id="5" name="Content Placeholder 4"/>
          <p:cNvSpPr>
            <a:spLocks noGrp="1"/>
          </p:cNvSpPr>
          <p:nvPr>
            <p:ph sz="quarter" idx="11"/>
          </p:nvPr>
        </p:nvSpPr>
        <p:spPr>
          <a:xfrm>
            <a:off x="381000" y="1371600"/>
            <a:ext cx="8382000" cy="2133600"/>
          </a:xfrm>
        </p:spPr>
        <p:txBody>
          <a:bodyPr/>
          <a:lstStyle/>
          <a:p>
            <a:r>
              <a:rPr lang="en-US" dirty="0"/>
              <a:t>An ergonomic keyboard has a design that reduces the chance of repetitive strain injuries (RSIs) of wrist and hand</a:t>
            </a:r>
          </a:p>
          <a:p>
            <a:r>
              <a:rPr lang="en-US" dirty="0"/>
              <a:t>Ergonomics incorporates comfort, efficiency, and safety in the design of the workplace</a:t>
            </a:r>
            <a:endParaRPr lang="en-US" b="1" dirty="0"/>
          </a:p>
        </p:txBody>
      </p:sp>
      <p:pic>
        <p:nvPicPr>
          <p:cNvPr id="7170" name="Picture 2" descr="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04" y="3752850"/>
            <a:ext cx="49339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descr="A photo shows an ergonomic keyboard."/>
          <p:cNvSpPr>
            <a:spLocks noGrp="1"/>
          </p:cNvSpPr>
          <p:nvPr>
            <p:ph type="body" sz="half" idx="2"/>
          </p:nvPr>
        </p:nvSpPr>
        <p:spPr>
          <a:xfrm>
            <a:off x="1066800" y="5622468"/>
            <a:ext cx="6638544" cy="549732"/>
          </a:xfrm>
        </p:spPr>
        <p:txBody>
          <a:bodyPr/>
          <a:lstStyle/>
          <a:p>
            <a:r>
              <a:rPr lang="en-US" sz="2200" b="1" dirty="0"/>
              <a:t>Figure </a:t>
            </a:r>
            <a:r>
              <a:rPr lang="en-US" sz="2200" b="1" dirty="0" smtClean="0"/>
              <a:t>7-4  </a:t>
            </a:r>
            <a:r>
              <a:rPr lang="en-US" sz="2200" dirty="0"/>
              <a:t>An ergonomic keyboard</a:t>
            </a:r>
            <a:r>
              <a:rPr lang="en-US" sz="2200" dirty="0" smtClean="0"/>
              <a:t>.</a:t>
            </a:r>
            <a:endParaRPr lang="en-US" sz="2200" dirty="0"/>
          </a:p>
        </p:txBody>
      </p:sp>
    </p:spTree>
    <p:extLst>
      <p:ext uri="{BB962C8B-B14F-4D97-AF65-F5344CB8AC3E}">
        <p14:creationId xmlns:p14="http://schemas.microsoft.com/office/powerpoint/2010/main" val="4292072633"/>
      </p:ext>
    </p:extLst>
  </p:cSld>
  <p:clrMapOvr>
    <a:masterClrMapping/>
  </p:clrMapOvr>
  <p:transition spd="slow"/>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1453</TotalTime>
  <Words>2557</Words>
  <Application>Microsoft Office PowerPoint</Application>
  <PresentationFormat>On-screen Show (4:3)</PresentationFormat>
  <Paragraphs>240</Paragraphs>
  <Slides>60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MS PGothic</vt:lpstr>
      <vt:lpstr>MS PGothic</vt:lpstr>
      <vt:lpstr>Arial</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What Is Input? (1 of 2)</vt:lpstr>
      <vt:lpstr>What Is Input? (2 of 2)</vt:lpstr>
      <vt:lpstr>Keyboards (1 of 4)</vt:lpstr>
      <vt:lpstr>Keyboards (2 of 4)</vt:lpstr>
      <vt:lpstr>Keyboards (3 of 4)</vt:lpstr>
      <vt:lpstr>Keyboards (4 of 4)</vt:lpstr>
      <vt:lpstr>Pointing Devices (1 of 3)</vt:lpstr>
      <vt:lpstr>Pointing Devices (2 of 3)</vt:lpstr>
      <vt:lpstr>Pointing Devices (3 of 3)</vt:lpstr>
      <vt:lpstr>Touch Screens</vt:lpstr>
      <vt:lpstr>Pen Input (1 of 2)</vt:lpstr>
      <vt:lpstr>Pen Input (2 of 2)</vt:lpstr>
      <vt:lpstr>Motion, Voice, and Video Input (1 of 8)</vt:lpstr>
      <vt:lpstr>Motion, Voice, and Video Input (2 of 8)</vt:lpstr>
      <vt:lpstr>Motion, Voice, and Video Input (3 of 8)</vt:lpstr>
      <vt:lpstr>Motion, Voice, and Video Input (4 of 8)</vt:lpstr>
      <vt:lpstr>Motion, Voice, and Video Input (5 of 8)</vt:lpstr>
      <vt:lpstr>Motion, Voice, and Video Input (6 of 8)</vt:lpstr>
      <vt:lpstr>Motion, Voice, and Video Input (7 of 8)</vt:lpstr>
      <vt:lpstr>Motion, Voice, and Video Input (8 of 8)</vt:lpstr>
      <vt:lpstr>Scanners and Reading Devices (1 of 10)</vt:lpstr>
      <vt:lpstr>Scanners and Reading Devices (2 of 10)</vt:lpstr>
      <vt:lpstr>Scanners and Reading Devices (3 of 10)</vt:lpstr>
      <vt:lpstr>Scanners and Reading Devices (4 of 10)</vt:lpstr>
      <vt:lpstr>Scanners and Reading Devices (5 of 10)</vt:lpstr>
      <vt:lpstr>Scanners and Reading Devices (6 of 10)</vt:lpstr>
      <vt:lpstr>Scanners and Reading Devices (7 of 10)</vt:lpstr>
      <vt:lpstr>Scanners and Reading Devices (8 of 10)</vt:lpstr>
      <vt:lpstr>Scanners and Reading Devices (9 of 10)</vt:lpstr>
      <vt:lpstr>Scanners and Reading Devices (10 of 10)</vt:lpstr>
      <vt:lpstr>What Is Output?</vt:lpstr>
      <vt:lpstr>Displays (1 of 5)</vt:lpstr>
      <vt:lpstr>Displays (2 of 5)</vt:lpstr>
      <vt:lpstr>Displays (3 of 5)</vt:lpstr>
      <vt:lpstr>Displays (4 of 5)</vt:lpstr>
      <vt:lpstr>Displays (5 of 5)</vt:lpstr>
      <vt:lpstr>Printers (1 of 13)</vt:lpstr>
      <vt:lpstr>Printers (2 of 13)</vt:lpstr>
      <vt:lpstr>Printers (3 of 13)</vt:lpstr>
      <vt:lpstr>Printers (4 of 13)</vt:lpstr>
      <vt:lpstr>Printers (5 of 13)</vt:lpstr>
      <vt:lpstr>Printers (6 of 13)</vt:lpstr>
      <vt:lpstr>Printers (7 of 13)</vt:lpstr>
      <vt:lpstr>Printers (8 of 13)</vt:lpstr>
      <vt:lpstr>Printers (9 of 13)</vt:lpstr>
      <vt:lpstr>Printers (10 of 13)</vt:lpstr>
      <vt:lpstr>Printers (11 of 13)</vt:lpstr>
      <vt:lpstr>Printers (12 of 13)</vt:lpstr>
      <vt:lpstr>Printers (13 of 13)</vt:lpstr>
      <vt:lpstr>Other Output Devices (1 of 5)</vt:lpstr>
      <vt:lpstr>Other Output Devices (2 of 5)</vt:lpstr>
      <vt:lpstr>Other Output Devices (3 of 5)</vt:lpstr>
      <vt:lpstr>Other Output Devices (4 of 5)</vt:lpstr>
      <vt:lpstr>Other Output Devices (5 of 5)</vt:lpstr>
      <vt:lpstr>Assistive Technology Input and Output (1 of 2)</vt:lpstr>
      <vt:lpstr>Assistive Technology Input and Output (2 of 2)</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7 Input and Output: Extending Capabilities of Computers and Mobile Devices</dc:title>
  <dc:creator>Vermatt</dc:creator>
  <cp:lastModifiedBy>L. W. Yip</cp:lastModifiedBy>
  <cp:revision>319</cp:revision>
  <dcterms:created xsi:type="dcterms:W3CDTF">2017-04-26T06:01:50Z</dcterms:created>
  <dcterms:modified xsi:type="dcterms:W3CDTF">2017-10-08T08:25:21Z</dcterms:modified>
</cp:coreProperties>
</file>